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avi" ContentType="video/x-msvide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7"/>
  </p:notes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varScale="1">
        <p:scale>
          <a:sx n="116" d="100"/>
          <a:sy n="116" d="100"/>
        </p:scale>
        <p:origin x="276" y="10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D9BAF-8943-45AD-B361-C632AEF0DF67}" type="datetimeFigureOut">
              <a:rPr lang="de-DE" smtClean="0"/>
              <a:t>13.12.2015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41C8C-FD75-4CB0-ACC5-B4D532C9A234}" type="slidenum">
              <a:rPr lang="de-DE" smtClean="0"/>
              <a:t>‹Nr.›</a:t>
            </a:fld>
            <a:endParaRPr lang="de-DE"/>
          </a:p>
        </p:txBody>
      </p:sp>
    </p:spTree>
    <p:extLst>
      <p:ext uri="{BB962C8B-B14F-4D97-AF65-F5344CB8AC3E}">
        <p14:creationId xmlns:p14="http://schemas.microsoft.com/office/powerpoint/2010/main" val="742897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9D41C8C-FD75-4CB0-ACC5-B4D532C9A234}" type="slidenum">
              <a:rPr lang="de-DE" smtClean="0"/>
              <a:t>14</a:t>
            </a:fld>
            <a:endParaRPr lang="de-DE"/>
          </a:p>
        </p:txBody>
      </p:sp>
    </p:spTree>
    <p:extLst>
      <p:ext uri="{BB962C8B-B14F-4D97-AF65-F5344CB8AC3E}">
        <p14:creationId xmlns:p14="http://schemas.microsoft.com/office/powerpoint/2010/main" val="1204749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e-DE" smtClean="0"/>
              <a:t>Titelmasterformat durch Klicken bearbeiten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4ED083A-E3D3-4086-940D-6D6627E55439}" type="datetimeFigureOut">
              <a:rPr lang="de-DE" smtClean="0"/>
              <a:t>13.12.2015</a:t>
            </a:fld>
            <a:endParaRPr lang="de-DE"/>
          </a:p>
        </p:txBody>
      </p:sp>
      <p:sp>
        <p:nvSpPr>
          <p:cNvPr id="5" name="Footer Placeholder 4"/>
          <p:cNvSpPr>
            <a:spLocks noGrp="1"/>
          </p:cNvSpPr>
          <p:nvPr>
            <p:ph type="ftr" sz="quarter" idx="11"/>
          </p:nvPr>
        </p:nvSpPr>
        <p:spPr>
          <a:xfrm>
            <a:off x="1876424" y="5410201"/>
            <a:ext cx="5124886" cy="365125"/>
          </a:xfrm>
        </p:spPr>
        <p:txBody>
          <a:bodyPr/>
          <a:lstStyle/>
          <a:p>
            <a:endParaRPr lang="de-DE"/>
          </a:p>
        </p:txBody>
      </p:sp>
      <p:sp>
        <p:nvSpPr>
          <p:cNvPr id="6" name="Slide Number Placeholder 5"/>
          <p:cNvSpPr>
            <a:spLocks noGrp="1"/>
          </p:cNvSpPr>
          <p:nvPr>
            <p:ph type="sldNum" sz="quarter" idx="12"/>
          </p:nvPr>
        </p:nvSpPr>
        <p:spPr>
          <a:xfrm>
            <a:off x="9896911" y="5410199"/>
            <a:ext cx="771089" cy="365125"/>
          </a:xfrm>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317388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e-DE" smtClean="0"/>
              <a:t>Bild durch Klicken auf Symbol hinzufügen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F4ED083A-E3D3-4086-940D-6D6627E55439}" type="datetimeFigureOut">
              <a:rPr lang="de-DE" smtClean="0"/>
              <a:t>13.12.2015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3111096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e-DE" smtClean="0"/>
              <a:t>Titelmasterformat durch Klicken bearbeiten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F4ED083A-E3D3-4086-940D-6D6627E55439}" type="datetimeFigureOut">
              <a:rPr lang="de-DE" smtClean="0"/>
              <a:t>13.12.2015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3547569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e-DE" smtClean="0"/>
              <a:t>Titelmasterformat durch Klicken bearbeiten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F4ED083A-E3D3-4086-940D-6D6627E55439}" type="datetimeFigureOut">
              <a:rPr lang="de-DE" smtClean="0"/>
              <a:t>13.12.2015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0F63F3C7-56E9-48CD-B717-9E8C0103D26F}" type="slidenum">
              <a:rPr lang="de-DE" smtClean="0"/>
              <a:t>‹Nr.›</a:t>
            </a:fld>
            <a:endParaRPr lang="de-D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28226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e-DE" smtClean="0"/>
              <a:t>Titelmasterformat durch Klicken bearbeiten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F4ED083A-E3D3-4086-940D-6D6627E55439}" type="datetimeFigureOut">
              <a:rPr lang="de-DE" smtClean="0"/>
              <a:t>13.12.2015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1254013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e-DE" smtClean="0"/>
              <a:t>Titelmasterformat durch Klicken bearbeiten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3" name="Date Placeholder 2"/>
          <p:cNvSpPr>
            <a:spLocks noGrp="1"/>
          </p:cNvSpPr>
          <p:nvPr>
            <p:ph type="dt" sz="half" idx="10"/>
          </p:nvPr>
        </p:nvSpPr>
        <p:spPr/>
        <p:txBody>
          <a:bodyPr/>
          <a:lstStyle/>
          <a:p>
            <a:fld id="{F4ED083A-E3D3-4086-940D-6D6627E55439}" type="datetimeFigureOut">
              <a:rPr lang="de-DE" smtClean="0"/>
              <a:t>13.12.2015</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340339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e-DE" smtClean="0"/>
              <a:t>Titelmasterformat durch Klicken bearbeiten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smtClean="0"/>
              <a:t>Bild durch Klicken auf Symbol hinzufügen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smtClean="0"/>
              <a:t>Bild durch Klicken auf Symbol hinzufügen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smtClean="0"/>
              <a:t>Bild durch Klicken auf Symbol hinzufügen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3" name="Date Placeholder 2"/>
          <p:cNvSpPr>
            <a:spLocks noGrp="1"/>
          </p:cNvSpPr>
          <p:nvPr>
            <p:ph type="dt" sz="half" idx="10"/>
          </p:nvPr>
        </p:nvSpPr>
        <p:spPr/>
        <p:txBody>
          <a:bodyPr/>
          <a:lstStyle/>
          <a:p>
            <a:fld id="{F4ED083A-E3D3-4086-940D-6D6627E55439}" type="datetimeFigureOut">
              <a:rPr lang="de-DE" smtClean="0"/>
              <a:t>13.12.2015</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2351699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F4ED083A-E3D3-4086-940D-6D6627E55439}" type="datetimeFigureOut">
              <a:rPr lang="de-DE" smtClean="0"/>
              <a:t>13.12.2015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1100821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F4ED083A-E3D3-4086-940D-6D6627E55439}" type="datetimeFigureOut">
              <a:rPr lang="de-DE" smtClean="0"/>
              <a:t>13.12.2015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3678580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F4ED083A-E3D3-4086-940D-6D6627E55439}" type="datetimeFigureOut">
              <a:rPr lang="de-DE" smtClean="0"/>
              <a:t>13.12.2015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120539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Textmasterformat bearbeiten</a:t>
            </a:r>
          </a:p>
        </p:txBody>
      </p:sp>
      <p:sp>
        <p:nvSpPr>
          <p:cNvPr id="4" name="Date Placeholder 3"/>
          <p:cNvSpPr>
            <a:spLocks noGrp="1"/>
          </p:cNvSpPr>
          <p:nvPr>
            <p:ph type="dt" sz="half" idx="10"/>
          </p:nvPr>
        </p:nvSpPr>
        <p:spPr/>
        <p:txBody>
          <a:bodyPr/>
          <a:lstStyle/>
          <a:p>
            <a:fld id="{F4ED083A-E3D3-4086-940D-6D6627E55439}" type="datetimeFigureOut">
              <a:rPr lang="de-DE" smtClean="0"/>
              <a:t>13.12.2015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3734760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F4ED083A-E3D3-4086-940D-6D6627E55439}" type="datetimeFigureOut">
              <a:rPr lang="de-DE" smtClean="0"/>
              <a:t>13.12.2015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675874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Content Placeholder 3"/>
          <p:cNvSpPr>
            <a:spLocks noGrp="1"/>
          </p:cNvSpPr>
          <p:nvPr>
            <p:ph sz="half" idx="2"/>
          </p:nvPr>
        </p:nvSpPr>
        <p:spPr>
          <a:xfrm>
            <a:off x="1141410" y="3073397"/>
            <a:ext cx="4878391" cy="271780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Content Placeholder 5"/>
          <p:cNvSpPr>
            <a:spLocks noGrp="1"/>
          </p:cNvSpPr>
          <p:nvPr>
            <p:ph sz="quarter" idx="4"/>
          </p:nvPr>
        </p:nvSpPr>
        <p:spPr>
          <a:xfrm>
            <a:off x="6172200" y="3073397"/>
            <a:ext cx="4875210" cy="2717801"/>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F4ED083A-E3D3-4086-940D-6D6627E55439}" type="datetimeFigureOut">
              <a:rPr lang="de-DE" smtClean="0"/>
              <a:t>13.12.2015</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221536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F4ED083A-E3D3-4086-940D-6D6627E55439}" type="datetimeFigureOut">
              <a:rPr lang="de-DE" smtClean="0"/>
              <a:t>13.12.2015</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4199166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ED083A-E3D3-4086-940D-6D6627E55439}" type="datetimeFigureOut">
              <a:rPr lang="de-DE" smtClean="0"/>
              <a:t>13.12.2015</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478212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e-DE" smtClean="0"/>
              <a:t>Titelmasterformat durch Klicken bearbeiten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F4ED083A-E3D3-4086-940D-6D6627E55439}" type="datetimeFigureOut">
              <a:rPr lang="de-DE" smtClean="0"/>
              <a:t>13.12.2015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13155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F4ED083A-E3D3-4086-940D-6D6627E55439}" type="datetimeFigureOut">
              <a:rPr lang="de-DE" smtClean="0"/>
              <a:t>13.12.2015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0F63F3C7-56E9-48CD-B717-9E8C0103D26F}" type="slidenum">
              <a:rPr lang="de-DE" smtClean="0"/>
              <a:t>‹Nr.›</a:t>
            </a:fld>
            <a:endParaRPr lang="de-DE"/>
          </a:p>
        </p:txBody>
      </p:sp>
    </p:spTree>
    <p:extLst>
      <p:ext uri="{BB962C8B-B14F-4D97-AF65-F5344CB8AC3E}">
        <p14:creationId xmlns:p14="http://schemas.microsoft.com/office/powerpoint/2010/main" val="3106068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4ED083A-E3D3-4086-940D-6D6627E55439}" type="datetimeFigureOut">
              <a:rPr lang="de-DE" smtClean="0"/>
              <a:t>13.12.2015</a:t>
            </a:fld>
            <a:endParaRPr lang="de-DE"/>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63F3C7-56E9-48CD-B717-9E8C0103D26F}" type="slidenum">
              <a:rPr lang="de-DE" smtClean="0"/>
              <a:t>‹Nr.›</a:t>
            </a:fld>
            <a:endParaRPr lang="de-DE"/>
          </a:p>
        </p:txBody>
      </p:sp>
    </p:spTree>
    <p:extLst>
      <p:ext uri="{BB962C8B-B14F-4D97-AF65-F5344CB8AC3E}">
        <p14:creationId xmlns:p14="http://schemas.microsoft.com/office/powerpoint/2010/main" val="914684544"/>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audiolibrary/music" TargetMode="External"/><Relationship Id="rId2" Type="http://schemas.openxmlformats.org/officeDocument/2006/relationships/hyperlink" Target="https://www.youtube.com/watch?v=Bkg08NvtvBU"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soundeffectsplus.com/" TargetMode="External"/><Relationship Id="rId2" Type="http://schemas.openxmlformats.org/officeDocument/2006/relationships/hyperlink" Target="https://www.freesfx.co.uk/" TargetMode="External"/><Relationship Id="rId1" Type="http://schemas.openxmlformats.org/officeDocument/2006/relationships/slideLayout" Target="../slideLayouts/slideLayout2.xml"/><Relationship Id="rId5" Type="http://schemas.openxmlformats.org/officeDocument/2006/relationships/hyperlink" Target="http://www.freesound.org/" TargetMode="External"/><Relationship Id="rId4" Type="http://schemas.openxmlformats.org/officeDocument/2006/relationships/hyperlink" Target="http://www.youtube.com/audiolibrary/soundseffec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www.textures.com/download/audioequipment0058/68915" TargetMode="External"/><Relationship Id="rId13" Type="http://schemas.openxmlformats.org/officeDocument/2006/relationships/hyperlink" Target="http://www.morguefile.com/archive/#/?q=straw&amp;sort=pop&amp;photo_lib=morgueFile" TargetMode="External"/><Relationship Id="rId18" Type="http://schemas.openxmlformats.org/officeDocument/2006/relationships/hyperlink" Target="http://www.textures.com/download/metalfloorsbare0036/33662" TargetMode="External"/><Relationship Id="rId26" Type="http://schemas.openxmlformats.org/officeDocument/2006/relationships/hyperlink" Target="http://www.textures.com/download/rocksarid0030/67468" TargetMode="External"/><Relationship Id="rId3" Type="http://schemas.openxmlformats.org/officeDocument/2006/relationships/hyperlink" Target="http://www.textures.com/download/stripes0067/68113" TargetMode="External"/><Relationship Id="rId21" Type="http://schemas.openxmlformats.org/officeDocument/2006/relationships/hyperlink" Target="http://www.textures.com/download/metalbulkheads0068/55235" TargetMode="External"/><Relationship Id="rId7" Type="http://schemas.openxmlformats.org/officeDocument/2006/relationships/hyperlink" Target="http://www.textures.com/download/metalbase0121/57525" TargetMode="External"/><Relationship Id="rId12" Type="http://schemas.openxmlformats.org/officeDocument/2006/relationships/hyperlink" Target="http://www.textures.com/download/woodplankspainted/0076/39218" TargetMode="External"/><Relationship Id="rId17" Type="http://schemas.openxmlformats.org/officeDocument/2006/relationships/hyperlink" Target="http://www.textures.com/download/buttons0082/24905" TargetMode="External"/><Relationship Id="rId25" Type="http://schemas.openxmlformats.org/officeDocument/2006/relationships/hyperlink" Target="http://www.textures.com/download/soilbeach0087/32630" TargetMode="External"/><Relationship Id="rId2" Type="http://schemas.openxmlformats.org/officeDocument/2006/relationships/hyperlink" Target="http://www.textures.com/download/cliffs0072/16972" TargetMode="External"/><Relationship Id="rId16" Type="http://schemas.openxmlformats.org/officeDocument/2006/relationships/hyperlink" Target="http://www.textures.com/download/buttons0155/54956" TargetMode="External"/><Relationship Id="rId20" Type="http://schemas.openxmlformats.org/officeDocument/2006/relationships/hyperlink" Target="http://www.textures.com/download/plastic0022/9708" TargetMode="External"/><Relationship Id="rId29" Type="http://schemas.openxmlformats.org/officeDocument/2006/relationships/hyperlink" Target="http://www.textures.com/download/metalplatesducts0019/37135" TargetMode="External"/><Relationship Id="rId1" Type="http://schemas.openxmlformats.org/officeDocument/2006/relationships/slideLayout" Target="../slideLayouts/slideLayout4.xml"/><Relationship Id="rId6" Type="http://schemas.openxmlformats.org/officeDocument/2006/relationships/hyperlink" Target="http://www.textures.com/download/wires0005/35889" TargetMode="External"/><Relationship Id="rId11" Type="http://schemas.openxmlformats.org/officeDocument/2006/relationships/hyperlink" Target="http://www.textures.com/download/audioequipment0062/68922" TargetMode="External"/><Relationship Id="rId24" Type="http://schemas.openxmlformats.org/officeDocument/2006/relationships/hyperlink" Target="http://www.textures.com/download/roadsdirt0082/107021" TargetMode="External"/><Relationship Id="rId5" Type="http://schemas.openxmlformats.org/officeDocument/2006/relationships/hyperlink" Target="http://www.textures.com/download/vents0210/55122" TargetMode="External"/><Relationship Id="rId15" Type="http://schemas.openxmlformats.org/officeDocument/2006/relationships/hyperlink" Target="http://www.textures.com/download/buttons0149/46698" TargetMode="External"/><Relationship Id="rId23" Type="http://schemas.openxmlformats.org/officeDocument/2006/relationships/hyperlink" Target="http://www.textures.com/download/skies0218/10038" TargetMode="External"/><Relationship Id="rId28" Type="http://schemas.openxmlformats.org/officeDocument/2006/relationships/hyperlink" Target="http://www.textures.com/download/doorswoodbig0090/67889" TargetMode="External"/><Relationship Id="rId10" Type="http://schemas.openxmlformats.org/officeDocument/2006/relationships/hyperlink" Target="http://www.textures.com/download/audioequipment0067/68929" TargetMode="External"/><Relationship Id="rId19" Type="http://schemas.openxmlformats.org/officeDocument/2006/relationships/hyperlink" Target="http://www.textures.com/download/metalplatesbare0055/65474" TargetMode="External"/><Relationship Id="rId31" Type="http://schemas.openxmlformats.org/officeDocument/2006/relationships/hyperlink" Target="http://www.textures.com/download/metalfloorsrusted0064/65324" TargetMode="External"/><Relationship Id="rId4" Type="http://schemas.openxmlformats.org/officeDocument/2006/relationships/hyperlink" Target="http://www.textures.com/download/signselectricity0027/35745" TargetMode="External"/><Relationship Id="rId9" Type="http://schemas.openxmlformats.org/officeDocument/2006/relationships/hyperlink" Target="http://www.textures.com/download/audioequipment0001/42005" TargetMode="External"/><Relationship Id="rId14" Type="http://schemas.openxmlformats.org/officeDocument/2006/relationships/hyperlink" Target="http://www.hdrlabs.com/sibl/archive/index_files/collage_over_image_page0_23_1.png" TargetMode="External"/><Relationship Id="rId22" Type="http://schemas.openxmlformats.org/officeDocument/2006/relationships/hyperlink" Target="http://www.textures.com/download/naturedesert0014/17919" TargetMode="External"/><Relationship Id="rId27" Type="http://schemas.openxmlformats.org/officeDocument/2006/relationships/hyperlink" Target="http://www.textures.com/download/rocksediment0029/23325" TargetMode="External"/><Relationship Id="rId30" Type="http://schemas.openxmlformats.org/officeDocument/2006/relationships/hyperlink" Target="http://www.textures.com/download/metalplateszinc0006/7834"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W07H7xeUnGE" TargetMode="External"/><Relationship Id="rId3" Type="http://schemas.openxmlformats.org/officeDocument/2006/relationships/hyperlink" Target="https://www.youtube.com/watch?v=3a6TmSvNWsw" TargetMode="External"/><Relationship Id="rId7" Type="http://schemas.openxmlformats.org/officeDocument/2006/relationships/hyperlink" Target="https://www.youtube.com/watch?v=06A_l95vJWw" TargetMode="External"/><Relationship Id="rId2" Type="http://schemas.openxmlformats.org/officeDocument/2006/relationships/hyperlink" Target="https://www.youtube.com/watch?v=9eFDFHnzZqU" TargetMode="External"/><Relationship Id="rId1" Type="http://schemas.openxmlformats.org/officeDocument/2006/relationships/slideLayout" Target="../slideLayouts/slideLayout2.xml"/><Relationship Id="rId6" Type="http://schemas.openxmlformats.org/officeDocument/2006/relationships/hyperlink" Target="https://www.youtube.com/watch?v=8MTfaTNIAqQ" TargetMode="External"/><Relationship Id="rId5" Type="http://schemas.openxmlformats.org/officeDocument/2006/relationships/hyperlink" Target="https://www.youtube.com/watch?v=oSiV5gg_lCs" TargetMode="External"/><Relationship Id="rId4" Type="http://schemas.openxmlformats.org/officeDocument/2006/relationships/hyperlink" Target="https://www.youtube.com/watch?v=NbCr0UyoFJA" TargetMode="External"/><Relationship Id="rId9" Type="http://schemas.openxmlformats.org/officeDocument/2006/relationships/hyperlink" Target="https://www.youtube.com/watch?v=UGFtMEA2LY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avi"/><Relationship Id="rId7" Type="http://schemas.openxmlformats.org/officeDocument/2006/relationships/image" Target="../media/image6.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video" Target="../media/media2.avi"/><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#17  Mission </a:t>
            </a:r>
            <a:r>
              <a:rPr lang="de-DE" dirty="0" err="1"/>
              <a:t>T</a:t>
            </a:r>
            <a:r>
              <a:rPr lang="de-DE" dirty="0" err="1" smtClean="0"/>
              <a:t>o</a:t>
            </a:r>
            <a:r>
              <a:rPr lang="de-DE" dirty="0" smtClean="0"/>
              <a:t> </a:t>
            </a:r>
            <a:r>
              <a:rPr lang="de-DE" dirty="0" err="1" smtClean="0"/>
              <a:t>Twix</a:t>
            </a:r>
            <a:endParaRPr lang="de-DE" dirty="0"/>
          </a:p>
        </p:txBody>
      </p:sp>
      <p:sp>
        <p:nvSpPr>
          <p:cNvPr id="3" name="Untertitel 2"/>
          <p:cNvSpPr>
            <a:spLocks noGrp="1"/>
          </p:cNvSpPr>
          <p:nvPr>
            <p:ph type="subTitle" idx="1"/>
          </p:nvPr>
        </p:nvSpPr>
        <p:spPr/>
        <p:txBody>
          <a:bodyPr/>
          <a:lstStyle/>
          <a:p>
            <a:r>
              <a:rPr lang="de-DE" dirty="0" smtClean="0"/>
              <a:t>Philip Kittmann, </a:t>
            </a:r>
            <a:r>
              <a:rPr lang="de-DE" dirty="0"/>
              <a:t>Andre </a:t>
            </a:r>
            <a:r>
              <a:rPr lang="de-DE" dirty="0" err="1" smtClean="0"/>
              <a:t>Lempertz</a:t>
            </a:r>
            <a:r>
              <a:rPr lang="de-DE" dirty="0" smtClean="0"/>
              <a:t>, Marcel Meister, Sven Strauchmann</a:t>
            </a:r>
            <a:endParaRPr lang="de-DE" dirty="0"/>
          </a:p>
        </p:txBody>
      </p:sp>
    </p:spTree>
    <p:extLst>
      <p:ext uri="{BB962C8B-B14F-4D97-AF65-F5344CB8AC3E}">
        <p14:creationId xmlns:p14="http://schemas.microsoft.com/office/powerpoint/2010/main" val="2926623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Planeten</a:t>
            </a:r>
            <a:endParaRPr lang="de-DE" dirty="0"/>
          </a:p>
        </p:txBody>
      </p:sp>
      <p:sp>
        <p:nvSpPr>
          <p:cNvPr id="3" name="Inhaltsplatzhalter 2"/>
          <p:cNvSpPr>
            <a:spLocks noGrp="1"/>
          </p:cNvSpPr>
          <p:nvPr>
            <p:ph idx="1"/>
          </p:nvPr>
        </p:nvSpPr>
        <p:spPr>
          <a:xfrm>
            <a:off x="1141412" y="2006472"/>
            <a:ext cx="9905999" cy="3541714"/>
          </a:xfrm>
        </p:spPr>
        <p:txBody>
          <a:bodyPr/>
          <a:lstStyle/>
          <a:p>
            <a:r>
              <a:rPr lang="de-DE" dirty="0" smtClean="0"/>
              <a:t>Um die Planeten realistisch darzustellen wurden statt nur einer </a:t>
            </a:r>
            <a:r>
              <a:rPr lang="de-DE" dirty="0" err="1" smtClean="0"/>
              <a:t>Sphere</a:t>
            </a:r>
            <a:r>
              <a:rPr lang="de-DE" dirty="0" smtClean="0"/>
              <a:t> mit Textur gleich drei verwendet (Planet, Wolken, Atmosphäre).</a:t>
            </a:r>
            <a:br>
              <a:rPr lang="de-DE" dirty="0" smtClean="0"/>
            </a:br>
            <a:r>
              <a:rPr lang="de-DE" dirty="0" smtClean="0"/>
              <a:t>Damit der Text auf dem Schild sichtbar ist wurde als Material Emission verwendet (was auch zum </a:t>
            </a:r>
            <a:r>
              <a:rPr lang="de-DE" dirty="0" err="1" smtClean="0"/>
              <a:t>Sci</a:t>
            </a:r>
            <a:r>
              <a:rPr lang="de-DE" dirty="0" smtClean="0"/>
              <a:t>-</a:t>
            </a:r>
            <a:r>
              <a:rPr lang="de-DE" dirty="0" err="1" smtClean="0"/>
              <a:t>Fi</a:t>
            </a:r>
            <a:r>
              <a:rPr lang="de-DE" dirty="0" smtClean="0"/>
              <a:t>-Aspekt des Videos passt).</a:t>
            </a:r>
            <a:endParaRPr lang="de-DE"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3811" y="3777329"/>
            <a:ext cx="4313600" cy="2426400"/>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409" y="3781650"/>
            <a:ext cx="4313600" cy="2426400"/>
          </a:xfrm>
          <a:prstGeom prst="rect">
            <a:avLst/>
          </a:prstGeom>
        </p:spPr>
      </p:pic>
      <p:sp>
        <p:nvSpPr>
          <p:cNvPr id="6" name="Textfeld 5"/>
          <p:cNvSpPr txBox="1"/>
          <p:nvPr/>
        </p:nvSpPr>
        <p:spPr>
          <a:xfrm>
            <a:off x="6733807" y="6203729"/>
            <a:ext cx="4313601" cy="338554"/>
          </a:xfrm>
          <a:prstGeom prst="rect">
            <a:avLst/>
          </a:prstGeom>
          <a:noFill/>
        </p:spPr>
        <p:txBody>
          <a:bodyPr wrap="square" rtlCol="0">
            <a:spAutoFit/>
          </a:bodyPr>
          <a:lstStyle/>
          <a:p>
            <a:r>
              <a:rPr lang="de-DE" sz="1600" dirty="0" err="1" smtClean="0"/>
              <a:t>Bounty</a:t>
            </a:r>
            <a:r>
              <a:rPr lang="de-DE" sz="1600" dirty="0" smtClean="0"/>
              <a:t> mit Atmosphäre, Wolken und Leuchtschrift</a:t>
            </a:r>
            <a:endParaRPr lang="de-DE" sz="1600" dirty="0"/>
          </a:p>
        </p:txBody>
      </p:sp>
      <p:sp>
        <p:nvSpPr>
          <p:cNvPr id="7" name="Textfeld 6"/>
          <p:cNvSpPr txBox="1"/>
          <p:nvPr/>
        </p:nvSpPr>
        <p:spPr>
          <a:xfrm>
            <a:off x="1141408" y="6203729"/>
            <a:ext cx="4313601" cy="338554"/>
          </a:xfrm>
          <a:prstGeom prst="rect">
            <a:avLst/>
          </a:prstGeom>
          <a:noFill/>
        </p:spPr>
        <p:txBody>
          <a:bodyPr wrap="square" rtlCol="0">
            <a:spAutoFit/>
          </a:bodyPr>
          <a:lstStyle/>
          <a:p>
            <a:r>
              <a:rPr lang="de-DE" sz="1600" dirty="0" err="1" smtClean="0"/>
              <a:t>Bounty</a:t>
            </a:r>
            <a:r>
              <a:rPr lang="de-DE" sz="1600" dirty="0" smtClean="0"/>
              <a:t> ohne Atmosphäre, Wolken und Leuchtschrift</a:t>
            </a:r>
            <a:endParaRPr lang="de-DE" sz="1600" dirty="0"/>
          </a:p>
        </p:txBody>
      </p:sp>
    </p:spTree>
    <p:extLst>
      <p:ext uri="{BB962C8B-B14F-4D97-AF65-F5344CB8AC3E}">
        <p14:creationId xmlns:p14="http://schemas.microsoft.com/office/powerpoint/2010/main" val="2889578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Unterschiede bei gerenderten Bildern</a:t>
            </a:r>
            <a:endParaRPr lang="de-DE" dirty="0"/>
          </a:p>
        </p:txBody>
      </p:sp>
      <p:sp>
        <p:nvSpPr>
          <p:cNvPr id="3" name="Inhaltsplatzhalter 2"/>
          <p:cNvSpPr>
            <a:spLocks noGrp="1"/>
          </p:cNvSpPr>
          <p:nvPr>
            <p:ph idx="1"/>
          </p:nvPr>
        </p:nvSpPr>
        <p:spPr>
          <a:xfrm>
            <a:off x="1143000" y="1982316"/>
            <a:ext cx="9905999" cy="3541714"/>
          </a:xfrm>
        </p:spPr>
        <p:txBody>
          <a:bodyPr/>
          <a:lstStyle/>
          <a:p>
            <a:r>
              <a:rPr lang="de-DE" dirty="0" smtClean="0"/>
              <a:t>Durch das Rendern auf verschiedenen Geräten (Hochschulrechner, eigene PCs und Laptops) kam es teilweise zu unterschiedlichen Darstellungsergebnissen. Wir vermuten dass dieser Fehler von unterschiedlichen Blender-Versionen bzw. unterschiedlichen Default-Einstellungen herrührt.</a:t>
            </a:r>
            <a:endParaRPr lang="de-DE"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1413" y="3838833"/>
            <a:ext cx="4313600" cy="2426400"/>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3811" y="3838833"/>
            <a:ext cx="4313600" cy="2426400"/>
          </a:xfrm>
          <a:prstGeom prst="rect">
            <a:avLst/>
          </a:prstGeom>
        </p:spPr>
      </p:pic>
      <p:sp>
        <p:nvSpPr>
          <p:cNvPr id="6" name="Textfeld 5"/>
          <p:cNvSpPr txBox="1"/>
          <p:nvPr/>
        </p:nvSpPr>
        <p:spPr>
          <a:xfrm>
            <a:off x="1141413" y="6265233"/>
            <a:ext cx="4313600" cy="338554"/>
          </a:xfrm>
          <a:prstGeom prst="rect">
            <a:avLst/>
          </a:prstGeom>
          <a:noFill/>
        </p:spPr>
        <p:txBody>
          <a:bodyPr wrap="square" rtlCol="0">
            <a:spAutoFit/>
          </a:bodyPr>
          <a:lstStyle/>
          <a:p>
            <a:r>
              <a:rPr lang="de-DE" sz="1600" dirty="0" err="1" smtClean="0"/>
              <a:t>Render</a:t>
            </a:r>
            <a:r>
              <a:rPr lang="de-DE" sz="1600" dirty="0" smtClean="0"/>
              <a:t> auf MacBook mit Blender v2.76</a:t>
            </a:r>
          </a:p>
        </p:txBody>
      </p:sp>
      <p:sp>
        <p:nvSpPr>
          <p:cNvPr id="7" name="Textfeld 6"/>
          <p:cNvSpPr txBox="1"/>
          <p:nvPr/>
        </p:nvSpPr>
        <p:spPr>
          <a:xfrm>
            <a:off x="6732223" y="6265233"/>
            <a:ext cx="4313600" cy="338554"/>
          </a:xfrm>
          <a:prstGeom prst="rect">
            <a:avLst/>
          </a:prstGeom>
          <a:noFill/>
        </p:spPr>
        <p:txBody>
          <a:bodyPr wrap="square" rtlCol="0">
            <a:spAutoFit/>
          </a:bodyPr>
          <a:lstStyle/>
          <a:p>
            <a:r>
              <a:rPr lang="de-DE" sz="1600" dirty="0" err="1" smtClean="0"/>
              <a:t>Render</a:t>
            </a:r>
            <a:r>
              <a:rPr lang="de-DE" sz="1600" dirty="0" smtClean="0"/>
              <a:t> auf Hochschulrechner mit Blender v2.75</a:t>
            </a:r>
          </a:p>
        </p:txBody>
      </p:sp>
    </p:spTree>
    <p:extLst>
      <p:ext uri="{BB962C8B-B14F-4D97-AF65-F5344CB8AC3E}">
        <p14:creationId xmlns:p14="http://schemas.microsoft.com/office/powerpoint/2010/main" val="21442787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Gestaltung des Cockpits</a:t>
            </a:r>
            <a:endParaRPr lang="de-DE" dirty="0"/>
          </a:p>
        </p:txBody>
      </p:sp>
      <p:sp>
        <p:nvSpPr>
          <p:cNvPr id="3" name="Inhaltsplatzhalter 2"/>
          <p:cNvSpPr>
            <a:spLocks noGrp="1"/>
          </p:cNvSpPr>
          <p:nvPr>
            <p:ph idx="1"/>
          </p:nvPr>
        </p:nvSpPr>
        <p:spPr>
          <a:xfrm>
            <a:off x="1143000" y="1891142"/>
            <a:ext cx="9905999" cy="3541714"/>
          </a:xfrm>
        </p:spPr>
        <p:txBody>
          <a:bodyPr/>
          <a:lstStyle/>
          <a:p>
            <a:r>
              <a:rPr lang="de-DE" dirty="0"/>
              <a:t>Um eine Textur realistisch wirken zu lassen reicht es oft nicht das Objekt nur mit einer Textur zu versehen. Hier wurde der </a:t>
            </a:r>
            <a:r>
              <a:rPr lang="de-DE" dirty="0" err="1"/>
              <a:t>Node</a:t>
            </a:r>
            <a:r>
              <a:rPr lang="de-DE" dirty="0"/>
              <a:t>-Editor verwendet um die Texturen zu bearbeiten. Es wurden verschiedene </a:t>
            </a:r>
            <a:r>
              <a:rPr lang="de-DE" dirty="0" err="1"/>
              <a:t>Shader</a:t>
            </a:r>
            <a:r>
              <a:rPr lang="de-DE" dirty="0"/>
              <a:t> </a:t>
            </a:r>
            <a:r>
              <a:rPr lang="de-DE" dirty="0" err="1"/>
              <a:t>hizugefügt</a:t>
            </a:r>
            <a:r>
              <a:rPr lang="de-DE" dirty="0"/>
              <a:t> und mit </a:t>
            </a:r>
            <a:r>
              <a:rPr lang="de-DE" dirty="0" err="1"/>
              <a:t>Bump</a:t>
            </a:r>
            <a:r>
              <a:rPr lang="de-DE" dirty="0"/>
              <a:t>- und </a:t>
            </a:r>
            <a:r>
              <a:rPr lang="de-DE" dirty="0" err="1"/>
              <a:t>Specularity</a:t>
            </a:r>
            <a:r>
              <a:rPr lang="de-DE" dirty="0"/>
              <a:t> </a:t>
            </a:r>
            <a:r>
              <a:rPr lang="de-DE" dirty="0" err="1"/>
              <a:t>Maps</a:t>
            </a:r>
            <a:r>
              <a:rPr lang="de-DE" dirty="0"/>
              <a:t> eine realistische Lichtreflektion geschaffen.</a:t>
            </a: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811" y="3758513"/>
            <a:ext cx="4313600" cy="2426400"/>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396" y="3758513"/>
            <a:ext cx="4313600" cy="2426400"/>
          </a:xfrm>
          <a:prstGeom prst="rect">
            <a:avLst/>
          </a:prstGeom>
        </p:spPr>
      </p:pic>
      <p:sp>
        <p:nvSpPr>
          <p:cNvPr id="6" name="Textfeld 5"/>
          <p:cNvSpPr txBox="1"/>
          <p:nvPr/>
        </p:nvSpPr>
        <p:spPr>
          <a:xfrm>
            <a:off x="1141413" y="6184913"/>
            <a:ext cx="3603582" cy="338554"/>
          </a:xfrm>
          <a:prstGeom prst="rect">
            <a:avLst/>
          </a:prstGeom>
          <a:noFill/>
        </p:spPr>
        <p:txBody>
          <a:bodyPr wrap="square" rtlCol="0">
            <a:spAutoFit/>
          </a:bodyPr>
          <a:lstStyle/>
          <a:p>
            <a:r>
              <a:rPr lang="de-DE" sz="1600" dirty="0" smtClean="0"/>
              <a:t>Cockpit ohne realistische Lichtreflexionen</a:t>
            </a:r>
            <a:endParaRPr lang="de-DE" sz="1600" dirty="0"/>
          </a:p>
        </p:txBody>
      </p:sp>
      <p:sp>
        <p:nvSpPr>
          <p:cNvPr id="7" name="Textfeld 6"/>
          <p:cNvSpPr txBox="1"/>
          <p:nvPr/>
        </p:nvSpPr>
        <p:spPr>
          <a:xfrm>
            <a:off x="6732223" y="6184913"/>
            <a:ext cx="3603582" cy="338554"/>
          </a:xfrm>
          <a:prstGeom prst="rect">
            <a:avLst/>
          </a:prstGeom>
          <a:noFill/>
        </p:spPr>
        <p:txBody>
          <a:bodyPr wrap="square" rtlCol="0">
            <a:spAutoFit/>
          </a:bodyPr>
          <a:lstStyle/>
          <a:p>
            <a:r>
              <a:rPr lang="de-DE" sz="1600" dirty="0" smtClean="0"/>
              <a:t>Cockpit mit realistischen Lichtreflexionen</a:t>
            </a:r>
            <a:endParaRPr lang="de-DE" sz="1600" dirty="0"/>
          </a:p>
        </p:txBody>
      </p:sp>
    </p:spTree>
    <p:extLst>
      <p:ext uri="{BB962C8B-B14F-4D97-AF65-F5344CB8AC3E}">
        <p14:creationId xmlns:p14="http://schemas.microsoft.com/office/powerpoint/2010/main" val="3054656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Vergleich Zeitplanung mit Realem Zeitverlauf</a:t>
            </a:r>
            <a:endParaRPr lang="de-DE" dirty="0"/>
          </a:p>
        </p:txBody>
      </p:sp>
      <p:sp>
        <p:nvSpPr>
          <p:cNvPr id="3" name="Text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7996405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794" y="202063"/>
            <a:ext cx="4087893" cy="3128084"/>
          </a:xfrm>
          <a:prstGeom prst="rect">
            <a:avLst/>
          </a:prstGeom>
        </p:spPr>
      </p:pic>
      <p:sp>
        <p:nvSpPr>
          <p:cNvPr id="8" name="Textfeld 7"/>
          <p:cNvSpPr txBox="1"/>
          <p:nvPr/>
        </p:nvSpPr>
        <p:spPr>
          <a:xfrm>
            <a:off x="6186616" y="1158013"/>
            <a:ext cx="5058033" cy="3970318"/>
          </a:xfrm>
          <a:prstGeom prst="rect">
            <a:avLst/>
          </a:prstGeom>
          <a:noFill/>
        </p:spPr>
        <p:txBody>
          <a:bodyPr wrap="square" rtlCol="0">
            <a:spAutoFit/>
          </a:bodyPr>
          <a:lstStyle/>
          <a:p>
            <a:r>
              <a:rPr lang="de-DE" dirty="0" smtClean="0"/>
              <a:t>Die Reihenfolge des Zeitplans wurde größtenteils eingehalten. Durch andere Module kam es gegen Ende der Projektphase jedoch zu Verschiebungen, sodass in Woche 4 häufig noch animiert wurde, während gleichzeitig schon fertige </a:t>
            </a:r>
            <a:r>
              <a:rPr lang="de-DE" dirty="0" err="1" smtClean="0"/>
              <a:t>Shots</a:t>
            </a:r>
            <a:r>
              <a:rPr lang="de-DE" dirty="0" smtClean="0"/>
              <a:t> gerendert wurden.</a:t>
            </a:r>
            <a:br>
              <a:rPr lang="de-DE" dirty="0" smtClean="0"/>
            </a:br>
            <a:r>
              <a:rPr lang="de-DE" dirty="0" smtClean="0"/>
              <a:t>Auch die Zuständigkeiten in den Animationen änderte sich in der Praxis nur zum Teil. Häufig arbeiteten die Teammitglieder an den Animationen, die auch in ihren erstellten Szenen spielten, da man so vertrauter mit der Umgebung war.</a:t>
            </a:r>
            <a:br>
              <a:rPr lang="de-DE" dirty="0" smtClean="0"/>
            </a:br>
            <a:r>
              <a:rPr lang="de-DE" dirty="0" smtClean="0"/>
              <a:t>Der Zeitplan enthält auch noch Objekte und Animationen, die in der Praxisphase verworfen wurden (das Tor des Silos).</a:t>
            </a:r>
            <a:endParaRPr lang="de-DE" dirty="0"/>
          </a:p>
        </p:txBody>
      </p:sp>
      <p:pic>
        <p:nvPicPr>
          <p:cNvPr id="2" name="Grafi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794" y="3748216"/>
            <a:ext cx="4087893" cy="2530128"/>
          </a:xfrm>
          <a:prstGeom prst="rect">
            <a:avLst/>
          </a:prstGeom>
        </p:spPr>
      </p:pic>
      <p:sp>
        <p:nvSpPr>
          <p:cNvPr id="3" name="Textfeld 2"/>
          <p:cNvSpPr txBox="1"/>
          <p:nvPr/>
        </p:nvSpPr>
        <p:spPr>
          <a:xfrm>
            <a:off x="1472794" y="3330147"/>
            <a:ext cx="2827357" cy="338554"/>
          </a:xfrm>
          <a:prstGeom prst="rect">
            <a:avLst/>
          </a:prstGeom>
          <a:noFill/>
        </p:spPr>
        <p:txBody>
          <a:bodyPr wrap="square" rtlCol="0">
            <a:spAutoFit/>
          </a:bodyPr>
          <a:lstStyle/>
          <a:p>
            <a:r>
              <a:rPr lang="de-DE" sz="1600" dirty="0" smtClean="0"/>
              <a:t>Zeitplan Planungsphase</a:t>
            </a:r>
          </a:p>
        </p:txBody>
      </p:sp>
      <p:sp>
        <p:nvSpPr>
          <p:cNvPr id="7" name="Textfeld 6"/>
          <p:cNvSpPr txBox="1"/>
          <p:nvPr/>
        </p:nvSpPr>
        <p:spPr>
          <a:xfrm>
            <a:off x="1472793" y="6278344"/>
            <a:ext cx="2827357" cy="338554"/>
          </a:xfrm>
          <a:prstGeom prst="rect">
            <a:avLst/>
          </a:prstGeom>
          <a:noFill/>
        </p:spPr>
        <p:txBody>
          <a:bodyPr wrap="square" rtlCol="0">
            <a:spAutoFit/>
          </a:bodyPr>
          <a:lstStyle/>
          <a:p>
            <a:r>
              <a:rPr lang="de-DE" sz="1600" dirty="0" smtClean="0"/>
              <a:t>Zeitplan in der Praxis</a:t>
            </a:r>
          </a:p>
        </p:txBody>
      </p:sp>
    </p:spTree>
    <p:extLst>
      <p:ext uri="{BB962C8B-B14F-4D97-AF65-F5344CB8AC3E}">
        <p14:creationId xmlns:p14="http://schemas.microsoft.com/office/powerpoint/2010/main" val="695239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Lessons</a:t>
            </a:r>
            <a:r>
              <a:rPr lang="de-DE" dirty="0" smtClean="0"/>
              <a:t> </a:t>
            </a:r>
            <a:r>
              <a:rPr lang="de-DE" dirty="0" err="1" smtClean="0"/>
              <a:t>Learned</a:t>
            </a:r>
            <a:endParaRPr lang="de-DE" dirty="0"/>
          </a:p>
        </p:txBody>
      </p:sp>
      <p:sp>
        <p:nvSpPr>
          <p:cNvPr id="3" name="Textplatzhalter 2"/>
          <p:cNvSpPr>
            <a:spLocks noGrp="1"/>
          </p:cNvSpPr>
          <p:nvPr>
            <p:ph type="body" idx="1"/>
          </p:nvPr>
        </p:nvSpPr>
        <p:spPr/>
        <p:txBody>
          <a:bodyPr/>
          <a:lstStyle/>
          <a:p>
            <a:r>
              <a:rPr lang="de-DE" dirty="0" smtClean="0"/>
              <a:t>Was würden wir anders machen?</a:t>
            </a:r>
            <a:endParaRPr lang="de-DE" dirty="0"/>
          </a:p>
        </p:txBody>
      </p:sp>
    </p:spTree>
    <p:extLst>
      <p:ext uri="{BB962C8B-B14F-4D97-AF65-F5344CB8AC3E}">
        <p14:creationId xmlns:p14="http://schemas.microsoft.com/office/powerpoint/2010/main" val="572258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1684638" y="1859340"/>
            <a:ext cx="8822724" cy="1569660"/>
          </a:xfrm>
          <a:prstGeom prst="rect">
            <a:avLst/>
          </a:prstGeom>
          <a:noFill/>
        </p:spPr>
        <p:txBody>
          <a:bodyPr wrap="square" rtlCol="0">
            <a:spAutoFit/>
          </a:bodyPr>
          <a:lstStyle/>
          <a:p>
            <a:r>
              <a:rPr lang="de-DE" sz="2400" dirty="0" smtClean="0"/>
              <a:t>In einem weiteren Projekt würden wir mehr darauf achten, den Zeitplan einzuhalten. </a:t>
            </a:r>
            <a:br>
              <a:rPr lang="de-DE" sz="2400" dirty="0" smtClean="0"/>
            </a:br>
            <a:r>
              <a:rPr lang="de-DE" sz="2400" dirty="0" smtClean="0"/>
              <a:t>In diesem Fall war es uns aber durch äußere Einflüsse wie z.B. Abgabefristen in anderen Modulen nicht möglich.</a:t>
            </a:r>
            <a:endParaRPr lang="de-DE" sz="2400" dirty="0"/>
          </a:p>
        </p:txBody>
      </p:sp>
    </p:spTree>
    <p:extLst>
      <p:ext uri="{BB962C8B-B14F-4D97-AF65-F5344CB8AC3E}">
        <p14:creationId xmlns:p14="http://schemas.microsoft.com/office/powerpoint/2010/main" val="40163081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Anhang</a:t>
            </a:r>
            <a:endParaRPr lang="de-DE" dirty="0"/>
          </a:p>
        </p:txBody>
      </p:sp>
      <p:sp>
        <p:nvSpPr>
          <p:cNvPr id="3" name="Text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9730645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Genutzte Musik</a:t>
            </a:r>
            <a:endParaRPr lang="de-DE" dirty="0"/>
          </a:p>
        </p:txBody>
      </p:sp>
      <p:sp>
        <p:nvSpPr>
          <p:cNvPr id="3" name="Inhaltsplatzhalter 2"/>
          <p:cNvSpPr>
            <a:spLocks noGrp="1"/>
          </p:cNvSpPr>
          <p:nvPr>
            <p:ph idx="1"/>
          </p:nvPr>
        </p:nvSpPr>
        <p:spPr/>
        <p:txBody>
          <a:bodyPr/>
          <a:lstStyle/>
          <a:p>
            <a:r>
              <a:rPr lang="de-DE" dirty="0"/>
              <a:t>Sirius Beat TV </a:t>
            </a:r>
            <a:r>
              <a:rPr lang="de-DE" dirty="0" smtClean="0"/>
              <a:t>– THE COSMOS 	</a:t>
            </a:r>
            <a:r>
              <a:rPr lang="de-DE" dirty="0" smtClean="0">
                <a:hlinkClick r:id="rId2"/>
              </a:rPr>
              <a:t>https</a:t>
            </a:r>
            <a:r>
              <a:rPr lang="de-DE" dirty="0">
                <a:hlinkClick r:id="rId2"/>
              </a:rPr>
              <a:t>://</a:t>
            </a:r>
            <a:r>
              <a:rPr lang="de-DE" dirty="0" smtClean="0">
                <a:hlinkClick r:id="rId2"/>
              </a:rPr>
              <a:t>www.youtube.com/watch?v=Bkg08NvtvBU</a:t>
            </a:r>
            <a:endParaRPr lang="de-DE" dirty="0" smtClean="0"/>
          </a:p>
          <a:p>
            <a:endParaRPr lang="de-DE" dirty="0" smtClean="0"/>
          </a:p>
          <a:p>
            <a:r>
              <a:rPr lang="de-DE" dirty="0" smtClean="0"/>
              <a:t>Silent Partner – NORTH</a:t>
            </a:r>
            <a:br>
              <a:rPr lang="de-DE" dirty="0" smtClean="0"/>
            </a:br>
            <a:r>
              <a:rPr lang="de-DE" dirty="0"/>
              <a:t>	</a:t>
            </a:r>
            <a:r>
              <a:rPr lang="de-DE" dirty="0">
                <a:hlinkClick r:id="rId3"/>
              </a:rPr>
              <a:t>https://</a:t>
            </a:r>
            <a:r>
              <a:rPr lang="de-DE" dirty="0" smtClean="0">
                <a:hlinkClick r:id="rId3"/>
              </a:rPr>
              <a:t>www.youtube.com/audiolibrary/music</a:t>
            </a:r>
            <a:r>
              <a:rPr lang="de-DE" dirty="0" smtClean="0"/>
              <a:t/>
            </a:r>
            <a:br>
              <a:rPr lang="de-DE" dirty="0" smtClean="0"/>
            </a:br>
            <a:r>
              <a:rPr lang="de-DE" dirty="0" smtClean="0"/>
              <a:t>	</a:t>
            </a:r>
            <a:endParaRPr lang="de-DE" dirty="0"/>
          </a:p>
        </p:txBody>
      </p:sp>
    </p:spTree>
    <p:extLst>
      <p:ext uri="{BB962C8B-B14F-4D97-AF65-F5344CB8AC3E}">
        <p14:creationId xmlns:p14="http://schemas.microsoft.com/office/powerpoint/2010/main" val="2498826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Genutzte Sounds</a:t>
            </a:r>
            <a:endParaRPr lang="de-DE" dirty="0"/>
          </a:p>
        </p:txBody>
      </p:sp>
      <p:sp>
        <p:nvSpPr>
          <p:cNvPr id="4" name="Textfeld 3"/>
          <p:cNvSpPr txBox="1"/>
          <p:nvPr/>
        </p:nvSpPr>
        <p:spPr>
          <a:xfrm>
            <a:off x="1141413" y="1581665"/>
            <a:ext cx="10157254" cy="5262979"/>
          </a:xfrm>
          <a:prstGeom prst="rect">
            <a:avLst/>
          </a:prstGeom>
          <a:noFill/>
        </p:spPr>
        <p:txBody>
          <a:bodyPr wrap="square" rtlCol="0">
            <a:spAutoFit/>
          </a:bodyPr>
          <a:lstStyle/>
          <a:p>
            <a:r>
              <a:rPr lang="de-DE" dirty="0" smtClean="0">
                <a:hlinkClick r:id="rId2"/>
              </a:rPr>
              <a:t>https://www.freesfx.co.uk</a:t>
            </a:r>
            <a:r>
              <a:rPr lang="de-DE" dirty="0" smtClean="0"/>
              <a:t>:</a:t>
            </a:r>
          </a:p>
          <a:p>
            <a:r>
              <a:rPr lang="de-DE" dirty="0"/>
              <a:t>	</a:t>
            </a:r>
            <a:r>
              <a:rPr lang="de-DE" sz="1600" dirty="0"/>
              <a:t>auto_1972_auto_pass_by</a:t>
            </a:r>
            <a:br>
              <a:rPr lang="de-DE" sz="1600" dirty="0"/>
            </a:br>
            <a:r>
              <a:rPr lang="de-DE" sz="1600" dirty="0"/>
              <a:t>	</a:t>
            </a:r>
            <a:r>
              <a:rPr lang="de-DE" sz="1600" dirty="0" smtClean="0"/>
              <a:t>auto_sports_car_1972_datsun_240_z_pass_by</a:t>
            </a:r>
            <a:br>
              <a:rPr lang="de-DE" sz="1600" dirty="0" smtClean="0"/>
            </a:br>
            <a:r>
              <a:rPr lang="de-DE" sz="1600" dirty="0" smtClean="0"/>
              <a:t>	</a:t>
            </a:r>
            <a:r>
              <a:rPr lang="en-US" sz="1600" dirty="0" err="1"/>
              <a:t>Sci</a:t>
            </a:r>
            <a:r>
              <a:rPr lang="en-US" sz="1600" dirty="0"/>
              <a:t> Fi Spaceship Pass By</a:t>
            </a:r>
            <a:br>
              <a:rPr lang="en-US" sz="1600" dirty="0"/>
            </a:br>
            <a:r>
              <a:rPr lang="en-US" sz="1600" dirty="0"/>
              <a:t>	</a:t>
            </a:r>
            <a:r>
              <a:rPr lang="en-US" sz="1600" dirty="0" smtClean="0"/>
              <a:t>Explosion</a:t>
            </a:r>
          </a:p>
          <a:p>
            <a:r>
              <a:rPr lang="de-DE" dirty="0">
                <a:hlinkClick r:id="rId3"/>
              </a:rPr>
              <a:t>http://www.soundeffectsplus.com</a:t>
            </a:r>
            <a:r>
              <a:rPr lang="de-DE" dirty="0" smtClean="0"/>
              <a:t>:</a:t>
            </a:r>
          </a:p>
          <a:p>
            <a:r>
              <a:rPr lang="de-DE" dirty="0"/>
              <a:t>	</a:t>
            </a:r>
            <a:r>
              <a:rPr lang="en-US" sz="1600" dirty="0"/>
              <a:t>Man Scream 03</a:t>
            </a:r>
          </a:p>
          <a:p>
            <a:r>
              <a:rPr lang="en-US" sz="1600" dirty="0" smtClean="0"/>
              <a:t>	Elevator </a:t>
            </a:r>
            <a:r>
              <a:rPr lang="en-US" sz="1600" dirty="0"/>
              <a:t>Doors Opening and </a:t>
            </a:r>
            <a:r>
              <a:rPr lang="en-US" sz="1600" dirty="0" smtClean="0"/>
              <a:t>Closing</a:t>
            </a:r>
          </a:p>
          <a:p>
            <a:r>
              <a:rPr lang="de-DE" dirty="0">
                <a:hlinkClick r:id="rId4"/>
              </a:rPr>
              <a:t>http://www.youtube.com/audiolibrary/soundseffects</a:t>
            </a:r>
            <a:r>
              <a:rPr lang="de-DE" dirty="0" smtClean="0"/>
              <a:t>:</a:t>
            </a:r>
          </a:p>
          <a:p>
            <a:r>
              <a:rPr lang="de-DE" dirty="0"/>
              <a:t>	</a:t>
            </a:r>
            <a:r>
              <a:rPr lang="de-DE" sz="1600" dirty="0" err="1"/>
              <a:t>Afternoon</a:t>
            </a:r>
            <a:r>
              <a:rPr lang="de-DE" sz="1600" dirty="0"/>
              <a:t> Crickets Long - Tiere</a:t>
            </a:r>
          </a:p>
          <a:p>
            <a:r>
              <a:rPr lang="de-DE" sz="1600" dirty="0" smtClean="0"/>
              <a:t>	</a:t>
            </a:r>
            <a:r>
              <a:rPr lang="de-DE" sz="1600" dirty="0" err="1" smtClean="0"/>
              <a:t>Desert</a:t>
            </a:r>
            <a:r>
              <a:rPr lang="de-DE" sz="1600" dirty="0" smtClean="0"/>
              <a:t> </a:t>
            </a:r>
            <a:r>
              <a:rPr lang="de-DE" sz="1600" dirty="0" err="1"/>
              <a:t>Howling</a:t>
            </a:r>
            <a:r>
              <a:rPr lang="de-DE" sz="1600" dirty="0"/>
              <a:t> Wind - Wetter</a:t>
            </a:r>
          </a:p>
          <a:p>
            <a:r>
              <a:rPr lang="de-DE" sz="1600" dirty="0" smtClean="0"/>
              <a:t>	Large </a:t>
            </a:r>
            <a:r>
              <a:rPr lang="de-DE" sz="1600" dirty="0"/>
              <a:t>Truck </a:t>
            </a:r>
            <a:r>
              <a:rPr lang="de-DE" sz="1600" dirty="0" err="1"/>
              <a:t>Driving</a:t>
            </a:r>
            <a:r>
              <a:rPr lang="de-DE" sz="1600" dirty="0"/>
              <a:t> - Transport</a:t>
            </a:r>
          </a:p>
          <a:p>
            <a:r>
              <a:rPr lang="de-DE" sz="1600" dirty="0" smtClean="0"/>
              <a:t>	</a:t>
            </a:r>
            <a:r>
              <a:rPr lang="de-DE" sz="1600" dirty="0" err="1" smtClean="0"/>
              <a:t>Machine</a:t>
            </a:r>
            <a:r>
              <a:rPr lang="de-DE" sz="1600" dirty="0" smtClean="0"/>
              <a:t> </a:t>
            </a:r>
            <a:r>
              <a:rPr lang="de-DE" sz="1600" dirty="0" err="1"/>
              <a:t>Rumble</a:t>
            </a:r>
            <a:r>
              <a:rPr lang="de-DE" sz="1600" dirty="0"/>
              <a:t> -  Werkzeuge</a:t>
            </a:r>
          </a:p>
          <a:p>
            <a:r>
              <a:rPr lang="de-DE" sz="1600" dirty="0" smtClean="0"/>
              <a:t>	</a:t>
            </a:r>
            <a:r>
              <a:rPr lang="de-DE" sz="1600" dirty="0" err="1" smtClean="0"/>
              <a:t>Beep</a:t>
            </a:r>
            <a:r>
              <a:rPr lang="de-DE" sz="1600" dirty="0" smtClean="0"/>
              <a:t> </a:t>
            </a:r>
            <a:r>
              <a:rPr lang="de-DE" sz="1600" dirty="0"/>
              <a:t>Short -  Alarm</a:t>
            </a:r>
          </a:p>
          <a:p>
            <a:r>
              <a:rPr lang="de-DE" sz="1600" dirty="0" smtClean="0"/>
              <a:t>	Drive </a:t>
            </a:r>
            <a:r>
              <a:rPr lang="de-DE" sz="1600" dirty="0"/>
              <a:t>in Reverse </a:t>
            </a:r>
            <a:r>
              <a:rPr lang="de-DE" sz="1600" dirty="0" err="1"/>
              <a:t>Beep</a:t>
            </a:r>
            <a:r>
              <a:rPr lang="de-DE" sz="1600" dirty="0"/>
              <a:t> - Alert Transport</a:t>
            </a:r>
          </a:p>
          <a:p>
            <a:r>
              <a:rPr lang="de-DE" sz="1600" dirty="0" smtClean="0"/>
              <a:t>	Air </a:t>
            </a:r>
            <a:r>
              <a:rPr lang="de-DE" sz="1600" dirty="0"/>
              <a:t>Tank </a:t>
            </a:r>
            <a:r>
              <a:rPr lang="de-DE" sz="1600" dirty="0" err="1"/>
              <a:t>Leak</a:t>
            </a:r>
            <a:r>
              <a:rPr lang="de-DE" sz="1600" dirty="0"/>
              <a:t> Slow - Werkzeuge</a:t>
            </a:r>
          </a:p>
          <a:p>
            <a:r>
              <a:rPr lang="de-DE" sz="1600" dirty="0" smtClean="0"/>
              <a:t>	Crash </a:t>
            </a:r>
            <a:r>
              <a:rPr lang="de-DE" sz="1600" dirty="0" err="1"/>
              <a:t>Metal</a:t>
            </a:r>
            <a:r>
              <a:rPr lang="de-DE" sz="1600" dirty="0"/>
              <a:t> Plate Big </a:t>
            </a:r>
            <a:r>
              <a:rPr lang="de-DE" sz="1600" dirty="0" err="1"/>
              <a:t>Room</a:t>
            </a:r>
            <a:r>
              <a:rPr lang="de-DE" sz="1600" dirty="0"/>
              <a:t> - Aufprall</a:t>
            </a:r>
          </a:p>
          <a:p>
            <a:r>
              <a:rPr lang="de-DE" sz="1600" dirty="0" smtClean="0"/>
              <a:t>	</a:t>
            </a:r>
            <a:r>
              <a:rPr lang="de-DE" sz="1600" dirty="0" err="1" smtClean="0"/>
              <a:t>Spaceship</a:t>
            </a:r>
            <a:r>
              <a:rPr lang="de-DE" sz="1600" dirty="0" smtClean="0"/>
              <a:t> </a:t>
            </a:r>
            <a:r>
              <a:rPr lang="de-DE" sz="1600" dirty="0"/>
              <a:t>Alarm -  </a:t>
            </a:r>
            <a:r>
              <a:rPr lang="de-DE" sz="1600" dirty="0" smtClean="0"/>
              <a:t>Alarm</a:t>
            </a:r>
          </a:p>
          <a:p>
            <a:r>
              <a:rPr lang="de-DE" dirty="0">
                <a:hlinkClick r:id="rId5"/>
              </a:rPr>
              <a:t>http://www.freesound.org</a:t>
            </a:r>
            <a:r>
              <a:rPr lang="de-DE" dirty="0" smtClean="0"/>
              <a:t>:</a:t>
            </a:r>
          </a:p>
          <a:p>
            <a:r>
              <a:rPr lang="de-DE" dirty="0"/>
              <a:t>	</a:t>
            </a:r>
            <a:r>
              <a:rPr lang="en-US" sz="1600" dirty="0"/>
              <a:t>Space Rocket _</a:t>
            </a:r>
            <a:r>
              <a:rPr lang="en-US" sz="1600" dirty="0" err="1" smtClean="0"/>
              <a:t>Launch_Ext</a:t>
            </a:r>
            <a:endParaRPr lang="de-DE" sz="1600" dirty="0"/>
          </a:p>
        </p:txBody>
      </p:sp>
    </p:spTree>
    <p:extLst>
      <p:ext uri="{BB962C8B-B14F-4D97-AF65-F5344CB8AC3E}">
        <p14:creationId xmlns:p14="http://schemas.microsoft.com/office/powerpoint/2010/main" val="1439759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Technische Daten des Videos</a:t>
            </a:r>
            <a:endParaRPr lang="de-DE" dirty="0"/>
          </a:p>
        </p:txBody>
      </p:sp>
      <p:sp>
        <p:nvSpPr>
          <p:cNvPr id="3" name="Inhaltsplatzhalter 2"/>
          <p:cNvSpPr>
            <a:spLocks noGrp="1"/>
          </p:cNvSpPr>
          <p:nvPr>
            <p:ph idx="1"/>
          </p:nvPr>
        </p:nvSpPr>
        <p:spPr/>
        <p:txBody>
          <a:bodyPr/>
          <a:lstStyle/>
          <a:p>
            <a:r>
              <a:rPr lang="de-DE" dirty="0" smtClean="0"/>
              <a:t>Format:	H.264 (m4v/</a:t>
            </a:r>
            <a:r>
              <a:rPr lang="de-DE" dirty="0" err="1" smtClean="0"/>
              <a:t>aac</a:t>
            </a:r>
            <a:r>
              <a:rPr lang="de-DE" dirty="0" smtClean="0"/>
              <a:t>)</a:t>
            </a:r>
          </a:p>
          <a:p>
            <a:r>
              <a:rPr lang="de-DE" dirty="0" smtClean="0"/>
              <a:t>Video:	Auflösung 1920x1080p</a:t>
            </a:r>
            <a:br>
              <a:rPr lang="de-DE" dirty="0" smtClean="0"/>
            </a:br>
            <a:r>
              <a:rPr lang="de-DE" dirty="0" smtClean="0"/>
              <a:t>		Framerate 30fps</a:t>
            </a:r>
          </a:p>
          <a:p>
            <a:r>
              <a:rPr lang="de-DE" dirty="0" smtClean="0"/>
              <a:t>Bildrate:	Ziel 50.00 Mbps, Max 50.00 Mbps</a:t>
            </a:r>
          </a:p>
          <a:p>
            <a:r>
              <a:rPr lang="de-DE" dirty="0" smtClean="0"/>
              <a:t>Audio:	AAC, 192 </a:t>
            </a:r>
            <a:r>
              <a:rPr lang="de-DE" dirty="0" err="1" smtClean="0"/>
              <a:t>k</a:t>
            </a:r>
            <a:r>
              <a:rPr lang="de-DE" dirty="0" err="1"/>
              <a:t>b</a:t>
            </a:r>
            <a:r>
              <a:rPr lang="de-DE" dirty="0" err="1" smtClean="0"/>
              <a:t>it</a:t>
            </a:r>
            <a:r>
              <a:rPr lang="de-DE" dirty="0" smtClean="0"/>
              <a:t>/s, 48 kHz, Stereo</a:t>
            </a:r>
            <a:endParaRPr lang="de-DE" dirty="0"/>
          </a:p>
        </p:txBody>
      </p:sp>
    </p:spTree>
    <p:extLst>
      <p:ext uri="{BB962C8B-B14F-4D97-AF65-F5344CB8AC3E}">
        <p14:creationId xmlns:p14="http://schemas.microsoft.com/office/powerpoint/2010/main" val="29514292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Genutzte Texturen</a:t>
            </a:r>
            <a:endParaRPr lang="de-DE" dirty="0"/>
          </a:p>
        </p:txBody>
      </p:sp>
      <p:sp>
        <p:nvSpPr>
          <p:cNvPr id="3" name="Inhaltsplatzhalter 2"/>
          <p:cNvSpPr>
            <a:spLocks noGrp="1"/>
          </p:cNvSpPr>
          <p:nvPr>
            <p:ph sz="half" idx="1"/>
          </p:nvPr>
        </p:nvSpPr>
        <p:spPr>
          <a:xfrm>
            <a:off x="741405" y="2097088"/>
            <a:ext cx="5278395" cy="4270760"/>
          </a:xfrm>
        </p:spPr>
        <p:txBody>
          <a:bodyPr>
            <a:normAutofit fontScale="92500" lnSpcReduction="20000"/>
          </a:bodyPr>
          <a:lstStyle/>
          <a:p>
            <a:pPr marL="0" indent="0">
              <a:buNone/>
            </a:pPr>
            <a:r>
              <a:rPr lang="de-DE" sz="1400" dirty="0">
                <a:hlinkClick r:id="rId2"/>
              </a:rPr>
              <a:t>http://</a:t>
            </a:r>
            <a:r>
              <a:rPr lang="de-DE" sz="1400" dirty="0" smtClean="0">
                <a:hlinkClick r:id="rId2"/>
              </a:rPr>
              <a:t>www.textures.com/download/cliffs0072/16972</a:t>
            </a:r>
            <a:r>
              <a:rPr lang="de-DE" sz="1400" dirty="0"/>
              <a:t/>
            </a:r>
            <a:br>
              <a:rPr lang="de-DE" sz="1400" dirty="0"/>
            </a:br>
            <a:r>
              <a:rPr lang="de-DE" sz="1400" dirty="0">
                <a:hlinkClick r:id="rId3"/>
              </a:rPr>
              <a:t>http://</a:t>
            </a:r>
            <a:r>
              <a:rPr lang="de-DE" sz="1400" dirty="0" smtClean="0">
                <a:hlinkClick r:id="rId3"/>
              </a:rPr>
              <a:t>www.textures.com/download/stripes0067/68113</a:t>
            </a:r>
            <a:r>
              <a:rPr lang="de-DE" sz="1400" dirty="0"/>
              <a:t/>
            </a:r>
            <a:br>
              <a:rPr lang="de-DE" sz="1400" dirty="0"/>
            </a:br>
            <a:r>
              <a:rPr lang="de-DE" sz="1400" dirty="0">
                <a:hlinkClick r:id="rId4"/>
              </a:rPr>
              <a:t>http://</a:t>
            </a:r>
            <a:r>
              <a:rPr lang="de-DE" sz="1400" dirty="0" smtClean="0">
                <a:hlinkClick r:id="rId4"/>
              </a:rPr>
              <a:t>www.textures.com/download/signselectricity0027/35745</a:t>
            </a:r>
            <a:r>
              <a:rPr lang="de-DE" sz="1400" dirty="0"/>
              <a:t/>
            </a:r>
            <a:br>
              <a:rPr lang="de-DE" sz="1400" dirty="0"/>
            </a:br>
            <a:r>
              <a:rPr lang="de-DE" sz="1400" dirty="0"/>
              <a:t>http://www.textures.com/download/signsfire0003/4114 </a:t>
            </a:r>
            <a:br>
              <a:rPr lang="de-DE" sz="1400" dirty="0"/>
            </a:br>
            <a:r>
              <a:rPr lang="de-DE" sz="1400" dirty="0"/>
              <a:t>http://www.textures.com/download/vents0042/4519 </a:t>
            </a:r>
            <a:br>
              <a:rPr lang="de-DE" sz="1400" dirty="0"/>
            </a:br>
            <a:r>
              <a:rPr lang="de-DE" sz="1400" dirty="0">
                <a:hlinkClick r:id="rId5"/>
              </a:rPr>
              <a:t>http://</a:t>
            </a:r>
            <a:r>
              <a:rPr lang="de-DE" sz="1400" dirty="0" smtClean="0">
                <a:hlinkClick r:id="rId5"/>
              </a:rPr>
              <a:t>www.textures.com/download/vents0210/55122</a:t>
            </a:r>
            <a:r>
              <a:rPr lang="de-DE" sz="1400" dirty="0"/>
              <a:t/>
            </a:r>
            <a:br>
              <a:rPr lang="de-DE" sz="1400" dirty="0"/>
            </a:br>
            <a:r>
              <a:rPr lang="de-DE" sz="1400" dirty="0">
                <a:hlinkClick r:id="rId6"/>
              </a:rPr>
              <a:t>http://</a:t>
            </a:r>
            <a:r>
              <a:rPr lang="de-DE" sz="1400" dirty="0" smtClean="0">
                <a:hlinkClick r:id="rId6"/>
              </a:rPr>
              <a:t>www.textures.com/download/wires0005/35889</a:t>
            </a:r>
            <a:r>
              <a:rPr lang="de-DE" sz="1400" dirty="0"/>
              <a:t/>
            </a:r>
            <a:br>
              <a:rPr lang="de-DE" sz="1400" dirty="0"/>
            </a:br>
            <a:r>
              <a:rPr lang="de-DE" sz="1400" dirty="0"/>
              <a:t>http://www.textures.com/download/skies0292/27290 </a:t>
            </a:r>
            <a:br>
              <a:rPr lang="de-DE" sz="1400" dirty="0"/>
            </a:br>
            <a:r>
              <a:rPr lang="de-DE" sz="1400" dirty="0">
                <a:hlinkClick r:id="rId7"/>
              </a:rPr>
              <a:t>http://</a:t>
            </a:r>
            <a:r>
              <a:rPr lang="de-DE" sz="1400" dirty="0" smtClean="0">
                <a:hlinkClick r:id="rId7"/>
              </a:rPr>
              <a:t>www.textures.com/download/metalbase0121/57525</a:t>
            </a:r>
            <a:r>
              <a:rPr lang="de-DE" sz="1400" dirty="0"/>
              <a:t/>
            </a:r>
            <a:br>
              <a:rPr lang="de-DE" sz="1400" dirty="0"/>
            </a:br>
            <a:r>
              <a:rPr lang="de-DE" sz="1400" dirty="0">
                <a:hlinkClick r:id="rId8"/>
              </a:rPr>
              <a:t>http://</a:t>
            </a:r>
            <a:r>
              <a:rPr lang="de-DE" sz="1400" dirty="0" smtClean="0">
                <a:hlinkClick r:id="rId8"/>
              </a:rPr>
              <a:t>www.textures.com/download/audioequipment0058/68915</a:t>
            </a:r>
            <a:r>
              <a:rPr lang="de-DE" sz="1400" dirty="0"/>
              <a:t/>
            </a:r>
            <a:br>
              <a:rPr lang="de-DE" sz="1400" dirty="0"/>
            </a:br>
            <a:r>
              <a:rPr lang="de-DE" sz="1400" dirty="0">
                <a:hlinkClick r:id="rId9"/>
              </a:rPr>
              <a:t>http://</a:t>
            </a:r>
            <a:r>
              <a:rPr lang="de-DE" sz="1400" dirty="0" smtClean="0">
                <a:hlinkClick r:id="rId9"/>
              </a:rPr>
              <a:t>www.textures.com/download/audioequipment0001/42005</a:t>
            </a:r>
            <a:r>
              <a:rPr lang="de-DE" sz="1400" dirty="0"/>
              <a:t/>
            </a:r>
            <a:br>
              <a:rPr lang="de-DE" sz="1400" dirty="0"/>
            </a:br>
            <a:r>
              <a:rPr lang="de-DE" sz="1400" dirty="0">
                <a:hlinkClick r:id="rId10"/>
              </a:rPr>
              <a:t>http://</a:t>
            </a:r>
            <a:r>
              <a:rPr lang="de-DE" sz="1400" dirty="0" smtClean="0">
                <a:hlinkClick r:id="rId10"/>
              </a:rPr>
              <a:t>www.textures.com/download/audioequipment0067/68929</a:t>
            </a:r>
            <a:r>
              <a:rPr lang="de-DE" sz="1400" dirty="0"/>
              <a:t/>
            </a:r>
            <a:br>
              <a:rPr lang="de-DE" sz="1400" dirty="0"/>
            </a:br>
            <a:r>
              <a:rPr lang="de-DE" sz="1400" dirty="0">
                <a:hlinkClick r:id="rId11"/>
              </a:rPr>
              <a:t>http://</a:t>
            </a:r>
            <a:r>
              <a:rPr lang="de-DE" sz="1400" dirty="0" smtClean="0">
                <a:hlinkClick r:id="rId11"/>
              </a:rPr>
              <a:t>www.textures.com/download/audioequipment0062/68922</a:t>
            </a:r>
            <a:r>
              <a:rPr lang="de-DE" sz="1400" dirty="0"/>
              <a:t/>
            </a:r>
            <a:br>
              <a:rPr lang="de-DE" sz="1400" dirty="0"/>
            </a:br>
            <a:r>
              <a:rPr lang="de-DE" sz="1400" dirty="0">
                <a:hlinkClick r:id="rId12"/>
              </a:rPr>
              <a:t>http://</a:t>
            </a:r>
            <a:r>
              <a:rPr lang="de-DE" sz="1400" dirty="0" smtClean="0">
                <a:hlinkClick r:id="rId12"/>
              </a:rPr>
              <a:t>www.textures.com/download/woodplankspainted/0076/39218</a:t>
            </a:r>
            <a:r>
              <a:rPr lang="de-DE" sz="1400" dirty="0"/>
              <a:t/>
            </a:r>
            <a:br>
              <a:rPr lang="de-DE" sz="1400" dirty="0"/>
            </a:br>
            <a:r>
              <a:rPr lang="de-DE" sz="1400" dirty="0">
                <a:hlinkClick r:id="rId13"/>
              </a:rPr>
              <a:t>http://www.morguefile.com/archive/#/?</a:t>
            </a:r>
            <a:r>
              <a:rPr lang="de-DE" sz="1400" dirty="0" smtClean="0">
                <a:hlinkClick r:id="rId13"/>
              </a:rPr>
              <a:t>q=straw&amp;sort=pop&amp;photo_lib=morgueFile</a:t>
            </a:r>
            <a:r>
              <a:rPr lang="de-DE" sz="1400" dirty="0"/>
              <a:t/>
            </a:r>
            <a:br>
              <a:rPr lang="de-DE" sz="1400" dirty="0"/>
            </a:br>
            <a:r>
              <a:rPr lang="de-DE" sz="1400" dirty="0">
                <a:hlinkClick r:id="rId14"/>
              </a:rPr>
              <a:t>http://</a:t>
            </a:r>
            <a:r>
              <a:rPr lang="de-DE" sz="1400" dirty="0" smtClean="0">
                <a:hlinkClick r:id="rId14"/>
              </a:rPr>
              <a:t>www.hdrlabs.com/sibl/archive/index_files/collage_over_image_page0_23_1.png</a:t>
            </a:r>
            <a:r>
              <a:rPr lang="de-DE" sz="1400" dirty="0"/>
              <a:t/>
            </a:r>
            <a:br>
              <a:rPr lang="de-DE" sz="1400" dirty="0"/>
            </a:br>
            <a:r>
              <a:rPr lang="de-DE" sz="1400" dirty="0"/>
              <a:t>http://sos.noaa.gov/ge/astronomy/mars/textures/ - Mars Textur</a:t>
            </a:r>
            <a:br>
              <a:rPr lang="de-DE" sz="1400" dirty="0"/>
            </a:br>
            <a:r>
              <a:rPr lang="de-DE" sz="1400" dirty="0"/>
              <a:t>http://sos.noaa.gov/ge/astronomy/mars/textures/ - Mars Bumpmap</a:t>
            </a:r>
            <a:endParaRPr lang="de-DE" sz="1400" dirty="0" smtClean="0"/>
          </a:p>
          <a:p>
            <a:endParaRPr lang="de-DE" sz="1400" dirty="0"/>
          </a:p>
        </p:txBody>
      </p:sp>
      <p:sp>
        <p:nvSpPr>
          <p:cNvPr id="4" name="Inhaltsplatzhalter 3"/>
          <p:cNvSpPr>
            <a:spLocks noGrp="1"/>
          </p:cNvSpPr>
          <p:nvPr>
            <p:ph sz="half" idx="2"/>
          </p:nvPr>
        </p:nvSpPr>
        <p:spPr>
          <a:xfrm>
            <a:off x="6172200" y="2097088"/>
            <a:ext cx="5006546" cy="4460231"/>
          </a:xfrm>
        </p:spPr>
        <p:txBody>
          <a:bodyPr>
            <a:normAutofit fontScale="92500" lnSpcReduction="20000"/>
          </a:bodyPr>
          <a:lstStyle/>
          <a:p>
            <a:pPr marL="0" indent="0">
              <a:buNone/>
            </a:pPr>
            <a:r>
              <a:rPr lang="de-DE" sz="1400" dirty="0">
                <a:hlinkClick r:id="rId15"/>
              </a:rPr>
              <a:t>http://</a:t>
            </a:r>
            <a:r>
              <a:rPr lang="de-DE" sz="1400" dirty="0" smtClean="0">
                <a:hlinkClick r:id="rId15"/>
              </a:rPr>
              <a:t>www.textures.com/download/buttons0149/46698</a:t>
            </a:r>
            <a:r>
              <a:rPr lang="de-DE" sz="1400" dirty="0"/>
              <a:t/>
            </a:r>
            <a:br>
              <a:rPr lang="de-DE" sz="1400" dirty="0"/>
            </a:br>
            <a:r>
              <a:rPr lang="de-DE" sz="1400" dirty="0">
                <a:hlinkClick r:id="rId16"/>
              </a:rPr>
              <a:t>http://</a:t>
            </a:r>
            <a:r>
              <a:rPr lang="de-DE" sz="1400" dirty="0" smtClean="0">
                <a:hlinkClick r:id="rId16"/>
              </a:rPr>
              <a:t>www.textures.com/download/buttons0155/54956</a:t>
            </a:r>
            <a:r>
              <a:rPr lang="de-DE" sz="1400" dirty="0"/>
              <a:t/>
            </a:r>
            <a:br>
              <a:rPr lang="de-DE" sz="1400" dirty="0"/>
            </a:br>
            <a:r>
              <a:rPr lang="de-DE" sz="1400" dirty="0">
                <a:hlinkClick r:id="rId17"/>
              </a:rPr>
              <a:t>http://</a:t>
            </a:r>
            <a:r>
              <a:rPr lang="de-DE" sz="1400" dirty="0" smtClean="0">
                <a:hlinkClick r:id="rId17"/>
              </a:rPr>
              <a:t>www.textures.com/download/buttons0082/24905</a:t>
            </a:r>
            <a:r>
              <a:rPr lang="de-DE" sz="1400" dirty="0"/>
              <a:t/>
            </a:r>
            <a:br>
              <a:rPr lang="de-DE" sz="1400" dirty="0"/>
            </a:br>
            <a:r>
              <a:rPr lang="de-DE" sz="1400" dirty="0">
                <a:hlinkClick r:id="rId18"/>
              </a:rPr>
              <a:t>http://</a:t>
            </a:r>
            <a:r>
              <a:rPr lang="de-DE" sz="1400" dirty="0" smtClean="0">
                <a:hlinkClick r:id="rId18"/>
              </a:rPr>
              <a:t>www.textures.com/download/metalfloorsbare0036/33662</a:t>
            </a:r>
            <a:r>
              <a:rPr lang="de-DE" sz="1400" dirty="0"/>
              <a:t/>
            </a:r>
            <a:br>
              <a:rPr lang="de-DE" sz="1400" dirty="0"/>
            </a:br>
            <a:r>
              <a:rPr lang="de-DE" sz="1400" dirty="0">
                <a:hlinkClick r:id="rId19"/>
              </a:rPr>
              <a:t>http://</a:t>
            </a:r>
            <a:r>
              <a:rPr lang="de-DE" sz="1400" dirty="0" smtClean="0">
                <a:hlinkClick r:id="rId19"/>
              </a:rPr>
              <a:t>www.textures.com/download/metalplatesbare0055/65474</a:t>
            </a:r>
            <a:r>
              <a:rPr lang="de-DE" sz="1400" dirty="0"/>
              <a:t/>
            </a:r>
            <a:br>
              <a:rPr lang="de-DE" sz="1400" dirty="0"/>
            </a:br>
            <a:r>
              <a:rPr lang="de-DE" sz="1400" dirty="0">
                <a:hlinkClick r:id="rId20"/>
              </a:rPr>
              <a:t>http://</a:t>
            </a:r>
            <a:r>
              <a:rPr lang="de-DE" sz="1400" dirty="0" smtClean="0">
                <a:hlinkClick r:id="rId20"/>
              </a:rPr>
              <a:t>www.textures.com/download/plastic0022/9708</a:t>
            </a:r>
            <a:r>
              <a:rPr lang="de-DE" sz="1400" dirty="0"/>
              <a:t/>
            </a:r>
            <a:br>
              <a:rPr lang="de-DE" sz="1400" dirty="0"/>
            </a:br>
            <a:r>
              <a:rPr lang="de-DE" sz="1400" dirty="0">
                <a:hlinkClick r:id="rId21"/>
              </a:rPr>
              <a:t>http://</a:t>
            </a:r>
            <a:r>
              <a:rPr lang="de-DE" sz="1400" dirty="0" smtClean="0">
                <a:hlinkClick r:id="rId21"/>
              </a:rPr>
              <a:t>www.textures.com/download/metalbulkheads0068/55235</a:t>
            </a:r>
            <a:r>
              <a:rPr lang="de-DE" sz="1400" dirty="0"/>
              <a:t/>
            </a:r>
            <a:br>
              <a:rPr lang="de-DE" sz="1400" dirty="0"/>
            </a:br>
            <a:r>
              <a:rPr lang="de-DE" sz="1400" dirty="0">
                <a:hlinkClick r:id="rId22"/>
              </a:rPr>
              <a:t>http://</a:t>
            </a:r>
            <a:r>
              <a:rPr lang="de-DE" sz="1400" dirty="0" smtClean="0">
                <a:hlinkClick r:id="rId22"/>
              </a:rPr>
              <a:t>www.textures.com/download/naturedesert0014/17919</a:t>
            </a:r>
            <a:r>
              <a:rPr lang="de-DE" sz="1400" dirty="0"/>
              <a:t/>
            </a:r>
            <a:br>
              <a:rPr lang="de-DE" sz="1400" dirty="0"/>
            </a:br>
            <a:r>
              <a:rPr lang="de-DE" sz="1400" dirty="0">
                <a:hlinkClick r:id="rId23"/>
              </a:rPr>
              <a:t>http://</a:t>
            </a:r>
            <a:r>
              <a:rPr lang="de-DE" sz="1400" dirty="0" smtClean="0">
                <a:hlinkClick r:id="rId23"/>
              </a:rPr>
              <a:t>www.textures.com/download/skies0218/10038</a:t>
            </a:r>
            <a:r>
              <a:rPr lang="de-DE" sz="1400" dirty="0"/>
              <a:t/>
            </a:r>
            <a:br>
              <a:rPr lang="de-DE" sz="1400" dirty="0"/>
            </a:br>
            <a:r>
              <a:rPr lang="de-DE" sz="1400" dirty="0">
                <a:hlinkClick r:id="rId24"/>
              </a:rPr>
              <a:t>http://</a:t>
            </a:r>
            <a:r>
              <a:rPr lang="de-DE" sz="1400" dirty="0" smtClean="0">
                <a:hlinkClick r:id="rId24"/>
              </a:rPr>
              <a:t>www.textures.com/download/roadsdirt0082/107021</a:t>
            </a:r>
            <a:r>
              <a:rPr lang="de-DE" sz="1400" dirty="0"/>
              <a:t/>
            </a:r>
            <a:br>
              <a:rPr lang="de-DE" sz="1400" dirty="0"/>
            </a:br>
            <a:r>
              <a:rPr lang="de-DE" sz="1400" dirty="0">
                <a:hlinkClick r:id="rId25"/>
              </a:rPr>
              <a:t>http://</a:t>
            </a:r>
            <a:r>
              <a:rPr lang="de-DE" sz="1400" dirty="0" smtClean="0">
                <a:hlinkClick r:id="rId25"/>
              </a:rPr>
              <a:t>www.textures.com/download/soilbeach0087/32630</a:t>
            </a:r>
            <a:r>
              <a:rPr lang="de-DE" sz="1400" dirty="0"/>
              <a:t/>
            </a:r>
            <a:br>
              <a:rPr lang="de-DE" sz="1400" dirty="0"/>
            </a:br>
            <a:r>
              <a:rPr lang="de-DE" sz="1400" dirty="0">
                <a:hlinkClick r:id="rId26"/>
              </a:rPr>
              <a:t>http://</a:t>
            </a:r>
            <a:r>
              <a:rPr lang="de-DE" sz="1400" dirty="0" smtClean="0">
                <a:hlinkClick r:id="rId26"/>
              </a:rPr>
              <a:t>www.textures.com/download/rocksarid0030/67468</a:t>
            </a:r>
            <a:r>
              <a:rPr lang="de-DE" sz="1400" dirty="0"/>
              <a:t/>
            </a:r>
            <a:br>
              <a:rPr lang="de-DE" sz="1400" dirty="0"/>
            </a:br>
            <a:r>
              <a:rPr lang="de-DE" sz="1400" dirty="0">
                <a:hlinkClick r:id="rId27"/>
              </a:rPr>
              <a:t>http://</a:t>
            </a:r>
            <a:r>
              <a:rPr lang="de-DE" sz="1400" dirty="0" smtClean="0">
                <a:hlinkClick r:id="rId27"/>
              </a:rPr>
              <a:t>www.textures.com/download/rocksediment0029/23325</a:t>
            </a:r>
            <a:r>
              <a:rPr lang="de-DE" sz="1400" dirty="0"/>
              <a:t/>
            </a:r>
            <a:br>
              <a:rPr lang="de-DE" sz="1400" dirty="0"/>
            </a:br>
            <a:r>
              <a:rPr lang="de-DE" sz="1400" dirty="0">
                <a:hlinkClick r:id="rId28"/>
              </a:rPr>
              <a:t>http://</a:t>
            </a:r>
            <a:r>
              <a:rPr lang="de-DE" sz="1400" dirty="0" smtClean="0">
                <a:hlinkClick r:id="rId28"/>
              </a:rPr>
              <a:t>www.textures.com/download/doorswoodbig0090/67889</a:t>
            </a:r>
            <a:r>
              <a:rPr lang="de-DE" sz="1400" dirty="0"/>
              <a:t/>
            </a:r>
            <a:br>
              <a:rPr lang="de-DE" sz="1400" dirty="0"/>
            </a:br>
            <a:r>
              <a:rPr lang="de-DE" sz="1400" dirty="0">
                <a:hlinkClick r:id="rId29"/>
              </a:rPr>
              <a:t>http://</a:t>
            </a:r>
            <a:r>
              <a:rPr lang="de-DE" sz="1400" dirty="0" smtClean="0">
                <a:hlinkClick r:id="rId29"/>
              </a:rPr>
              <a:t>www.textures.com/download/metalplatesducts0019/37135</a:t>
            </a:r>
            <a:r>
              <a:rPr lang="de-DE" sz="1400" dirty="0"/>
              <a:t/>
            </a:r>
            <a:br>
              <a:rPr lang="de-DE" sz="1400" dirty="0"/>
            </a:br>
            <a:r>
              <a:rPr lang="de-DE" sz="1400" dirty="0">
                <a:hlinkClick r:id="rId30"/>
              </a:rPr>
              <a:t>http://</a:t>
            </a:r>
            <a:r>
              <a:rPr lang="de-DE" sz="1400" dirty="0" smtClean="0">
                <a:hlinkClick r:id="rId30"/>
              </a:rPr>
              <a:t>www.textures.com/download/metalplateszinc0006/7834</a:t>
            </a:r>
            <a:r>
              <a:rPr lang="de-DE" sz="1400" dirty="0"/>
              <a:t/>
            </a:r>
            <a:br>
              <a:rPr lang="de-DE" sz="1400" dirty="0"/>
            </a:br>
            <a:r>
              <a:rPr lang="de-DE" sz="1400" dirty="0">
                <a:hlinkClick r:id="rId31"/>
              </a:rPr>
              <a:t>http://</a:t>
            </a:r>
            <a:r>
              <a:rPr lang="de-DE" sz="1400" dirty="0" smtClean="0">
                <a:hlinkClick r:id="rId31"/>
              </a:rPr>
              <a:t>www.textures.com/download/metalfloorsrusted0064/65324</a:t>
            </a:r>
            <a:r>
              <a:rPr lang="de-DE" sz="1400" dirty="0"/>
              <a:t/>
            </a:r>
            <a:br>
              <a:rPr lang="de-DE" sz="1400" dirty="0"/>
            </a:br>
            <a:r>
              <a:rPr lang="de-DE" sz="1400" dirty="0"/>
              <a:t>http://sos.noaa.gov/ge/astronomy/venus/original/ - </a:t>
            </a:r>
            <a:r>
              <a:rPr lang="de-DE" sz="1400" dirty="0" err="1"/>
              <a:t>Twix</a:t>
            </a:r>
            <a:r>
              <a:rPr lang="de-DE" sz="1400" dirty="0"/>
              <a:t> Textur</a:t>
            </a:r>
            <a:br>
              <a:rPr lang="de-DE" sz="1400" dirty="0"/>
            </a:br>
            <a:r>
              <a:rPr lang="de-DE" sz="1400" dirty="0"/>
              <a:t>http://sos.noaa.gov/ge/astronomy/uranus/original/ - </a:t>
            </a:r>
            <a:r>
              <a:rPr lang="de-DE" sz="1400" dirty="0" err="1"/>
              <a:t>Bounty</a:t>
            </a:r>
            <a:r>
              <a:rPr lang="de-DE" sz="1400" dirty="0"/>
              <a:t> Textur</a:t>
            </a:r>
            <a:br>
              <a:rPr lang="de-DE" sz="1400" dirty="0"/>
            </a:br>
            <a:r>
              <a:rPr lang="de-DE" sz="1400" dirty="0"/>
              <a:t>http://forums.autodesk.com/t5/shading-lighting-and-rendering/mapping-the-earth/td-p/4106412 - </a:t>
            </a:r>
            <a:r>
              <a:rPr lang="de-DE" sz="1400" dirty="0" err="1"/>
              <a:t>Bounty</a:t>
            </a:r>
            <a:r>
              <a:rPr lang="de-DE" sz="1400" dirty="0"/>
              <a:t> Wolken</a:t>
            </a:r>
          </a:p>
        </p:txBody>
      </p:sp>
    </p:spTree>
    <p:extLst>
      <p:ext uri="{BB962C8B-B14F-4D97-AF65-F5344CB8AC3E}">
        <p14:creationId xmlns:p14="http://schemas.microsoft.com/office/powerpoint/2010/main" val="3851756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Genutzte Tutorials</a:t>
            </a:r>
            <a:endParaRPr lang="de-DE" dirty="0"/>
          </a:p>
        </p:txBody>
      </p:sp>
      <p:sp>
        <p:nvSpPr>
          <p:cNvPr id="3" name="Inhaltsplatzhalter 2"/>
          <p:cNvSpPr>
            <a:spLocks noGrp="1"/>
          </p:cNvSpPr>
          <p:nvPr>
            <p:ph idx="1"/>
          </p:nvPr>
        </p:nvSpPr>
        <p:spPr>
          <a:xfrm>
            <a:off x="1141412" y="2097087"/>
            <a:ext cx="9905999" cy="3949485"/>
          </a:xfrm>
        </p:spPr>
        <p:txBody>
          <a:bodyPr/>
          <a:lstStyle/>
          <a:p>
            <a:r>
              <a:rPr lang="de-DE" sz="2000" dirty="0">
                <a:hlinkClick r:id="rId2"/>
              </a:rPr>
              <a:t>https://</a:t>
            </a:r>
            <a:r>
              <a:rPr lang="de-DE" sz="2000" dirty="0" smtClean="0">
                <a:hlinkClick r:id="rId2"/>
              </a:rPr>
              <a:t>www.youtube.com/watch?v=9eFDFHnzZqU</a:t>
            </a:r>
            <a:endParaRPr lang="de-DE" sz="2000" dirty="0" smtClean="0"/>
          </a:p>
          <a:p>
            <a:r>
              <a:rPr lang="de-DE" sz="2000" dirty="0">
                <a:hlinkClick r:id="rId3"/>
              </a:rPr>
              <a:t>https://</a:t>
            </a:r>
            <a:r>
              <a:rPr lang="de-DE" sz="2000" dirty="0" smtClean="0">
                <a:hlinkClick r:id="rId3"/>
              </a:rPr>
              <a:t>www.youtube.com/watch?v=3a6TmSvNWsw</a:t>
            </a:r>
            <a:endParaRPr lang="de-DE" sz="2000" dirty="0" smtClean="0"/>
          </a:p>
          <a:p>
            <a:r>
              <a:rPr lang="de-DE" sz="2000" dirty="0">
                <a:hlinkClick r:id="rId4"/>
              </a:rPr>
              <a:t>https://</a:t>
            </a:r>
            <a:r>
              <a:rPr lang="de-DE" sz="2000" dirty="0" smtClean="0">
                <a:hlinkClick r:id="rId4"/>
              </a:rPr>
              <a:t>www.youtube.com/watch?v=NbCr0UyoFJA</a:t>
            </a:r>
            <a:endParaRPr lang="de-DE" sz="2000" dirty="0" smtClean="0"/>
          </a:p>
          <a:p>
            <a:r>
              <a:rPr lang="de-DE" sz="2000" dirty="0">
                <a:hlinkClick r:id="rId5"/>
              </a:rPr>
              <a:t>https://</a:t>
            </a:r>
            <a:r>
              <a:rPr lang="de-DE" sz="2000" dirty="0" smtClean="0">
                <a:hlinkClick r:id="rId5"/>
              </a:rPr>
              <a:t>www.youtube.com/watch?v=oSiV5gg_lCs</a:t>
            </a:r>
            <a:endParaRPr lang="de-DE" sz="2000" dirty="0" smtClean="0"/>
          </a:p>
          <a:p>
            <a:r>
              <a:rPr lang="de-DE" sz="2000" dirty="0">
                <a:hlinkClick r:id="rId6"/>
              </a:rPr>
              <a:t>https://</a:t>
            </a:r>
            <a:r>
              <a:rPr lang="de-DE" sz="2000" dirty="0" smtClean="0">
                <a:hlinkClick r:id="rId6"/>
              </a:rPr>
              <a:t>www.youtube.com/watch?v=8MTfaTNIAqQ</a:t>
            </a:r>
            <a:endParaRPr lang="de-DE" sz="2000" dirty="0" smtClean="0"/>
          </a:p>
          <a:p>
            <a:r>
              <a:rPr lang="de-DE" sz="2000" dirty="0">
                <a:hlinkClick r:id="rId7"/>
              </a:rPr>
              <a:t>https://</a:t>
            </a:r>
            <a:r>
              <a:rPr lang="de-DE" sz="2000" dirty="0" smtClean="0">
                <a:hlinkClick r:id="rId7"/>
              </a:rPr>
              <a:t>www.youtube.com/watch?v=06A_l95vJWw</a:t>
            </a:r>
            <a:endParaRPr lang="de-DE" sz="2000" dirty="0" smtClean="0"/>
          </a:p>
          <a:p>
            <a:r>
              <a:rPr lang="de-DE" sz="2000" dirty="0">
                <a:hlinkClick r:id="rId8"/>
              </a:rPr>
              <a:t>https://</a:t>
            </a:r>
            <a:r>
              <a:rPr lang="de-DE" sz="2000" dirty="0" smtClean="0">
                <a:hlinkClick r:id="rId8"/>
              </a:rPr>
              <a:t>www.youtube.com/watch?v=W07H7xeUnGE</a:t>
            </a:r>
            <a:endParaRPr lang="de-DE" sz="2000" dirty="0" smtClean="0"/>
          </a:p>
          <a:p>
            <a:r>
              <a:rPr lang="de-DE" sz="2000" dirty="0">
                <a:hlinkClick r:id="rId9"/>
              </a:rPr>
              <a:t>https://</a:t>
            </a:r>
            <a:r>
              <a:rPr lang="de-DE" sz="2000" dirty="0" smtClean="0">
                <a:hlinkClick r:id="rId9"/>
              </a:rPr>
              <a:t>www.youtube.com/watch?v=UGFtMEA2LYI</a:t>
            </a:r>
            <a:endParaRPr lang="de-DE" sz="2000" dirty="0" smtClean="0"/>
          </a:p>
          <a:p>
            <a:endParaRPr lang="de-DE" sz="2000" dirty="0" smtClean="0"/>
          </a:p>
          <a:p>
            <a:endParaRPr lang="de-DE" dirty="0"/>
          </a:p>
        </p:txBody>
      </p:sp>
    </p:spTree>
    <p:extLst>
      <p:ext uri="{BB962C8B-B14F-4D97-AF65-F5344CB8AC3E}">
        <p14:creationId xmlns:p14="http://schemas.microsoft.com/office/powerpoint/2010/main" val="5195486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Planungspräsentation</a:t>
            </a:r>
            <a:endParaRPr lang="de-DE" dirty="0"/>
          </a:p>
        </p:txBody>
      </p:sp>
      <p:sp>
        <p:nvSpPr>
          <p:cNvPr id="3" name="Text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7853503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Mission </a:t>
            </a:r>
            <a:r>
              <a:rPr lang="de-DE" dirty="0" err="1"/>
              <a:t>T</a:t>
            </a:r>
            <a:r>
              <a:rPr lang="de-DE" dirty="0" err="1" smtClean="0"/>
              <a:t>o</a:t>
            </a:r>
            <a:r>
              <a:rPr lang="de-DE" dirty="0" smtClean="0"/>
              <a:t> </a:t>
            </a:r>
            <a:r>
              <a:rPr lang="de-DE" dirty="0" err="1" smtClean="0"/>
              <a:t>Twix</a:t>
            </a:r>
            <a:endParaRPr lang="de-DE" dirty="0"/>
          </a:p>
        </p:txBody>
      </p:sp>
      <p:sp>
        <p:nvSpPr>
          <p:cNvPr id="3" name="Untertitel 2"/>
          <p:cNvSpPr>
            <a:spLocks noGrp="1"/>
          </p:cNvSpPr>
          <p:nvPr>
            <p:ph type="subTitle" idx="1"/>
          </p:nvPr>
        </p:nvSpPr>
        <p:spPr/>
        <p:txBody>
          <a:bodyPr/>
          <a:lstStyle/>
          <a:p>
            <a:r>
              <a:rPr lang="de-DE" dirty="0" smtClean="0"/>
              <a:t>Philip Kittmann, Marcel Meister, Sven Strauchmann, Andre </a:t>
            </a:r>
            <a:r>
              <a:rPr lang="de-DE" dirty="0" err="1" smtClean="0"/>
              <a:t>Lempertz</a:t>
            </a:r>
            <a:endParaRPr lang="de-DE" dirty="0"/>
          </a:p>
        </p:txBody>
      </p:sp>
    </p:spTree>
    <p:extLst>
      <p:ext uri="{BB962C8B-B14F-4D97-AF65-F5344CB8AC3E}">
        <p14:creationId xmlns:p14="http://schemas.microsoft.com/office/powerpoint/2010/main" val="2899682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Story</a:t>
            </a:r>
            <a:endParaRPr lang="de-DE" dirty="0"/>
          </a:p>
        </p:txBody>
      </p:sp>
      <p:sp>
        <p:nvSpPr>
          <p:cNvPr id="3" name="Inhaltsplatzhalter 2"/>
          <p:cNvSpPr>
            <a:spLocks noGrp="1"/>
          </p:cNvSpPr>
          <p:nvPr>
            <p:ph idx="1"/>
          </p:nvPr>
        </p:nvSpPr>
        <p:spPr/>
        <p:txBody>
          <a:bodyPr/>
          <a:lstStyle/>
          <a:p>
            <a:pPr marL="0" indent="0">
              <a:buNone/>
            </a:pPr>
            <a:r>
              <a:rPr lang="de-DE" dirty="0" smtClean="0"/>
              <a:t>Nach jahrelanger Vorbereitung ist es endlich soweit: Die SNASA setzt ihre Erkundung der </a:t>
            </a:r>
            <a:r>
              <a:rPr lang="de-DE" dirty="0" err="1" smtClean="0"/>
              <a:t>Milky</a:t>
            </a:r>
            <a:r>
              <a:rPr lang="de-DE" dirty="0" smtClean="0"/>
              <a:t>-Way-Galaxie fort. Um den sagenumwobenen Planeten </a:t>
            </a:r>
            <a:r>
              <a:rPr lang="de-DE" dirty="0" err="1" smtClean="0"/>
              <a:t>Twix</a:t>
            </a:r>
            <a:r>
              <a:rPr lang="de-DE" dirty="0" smtClean="0"/>
              <a:t> zu erforschen, wird die bemannte Rakete Apollo 420 ausgesandt. Doch nicht alles läuft wie geplant. Wird die tollkühne Crew die Gefahren auf ihrer Reise meistern?</a:t>
            </a:r>
            <a:endParaRPr lang="de-DE" dirty="0"/>
          </a:p>
        </p:txBody>
      </p:sp>
    </p:spTree>
    <p:extLst>
      <p:ext uri="{BB962C8B-B14F-4D97-AF65-F5344CB8AC3E}">
        <p14:creationId xmlns:p14="http://schemas.microsoft.com/office/powerpoint/2010/main" val="7299597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32" y="339632"/>
            <a:ext cx="3256844" cy="1831975"/>
          </a:xfrm>
          <a:ln w="12700">
            <a:solidFill>
              <a:schemeClr val="tx1"/>
            </a:solidFill>
          </a:ln>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0324" y="334098"/>
            <a:ext cx="3266683" cy="1837509"/>
          </a:xfrm>
          <a:prstGeom prst="rect">
            <a:avLst/>
          </a:prstGeom>
          <a:ln>
            <a:solidFill>
              <a:schemeClr val="tx1"/>
            </a:solidFill>
          </a:ln>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6756" y="339632"/>
            <a:ext cx="3256844" cy="1831975"/>
          </a:xfrm>
          <a:prstGeom prst="rect">
            <a:avLst/>
          </a:prstGeom>
          <a:ln>
            <a:solidFill>
              <a:schemeClr val="tx1"/>
            </a:solidFill>
          </a:ln>
        </p:spPr>
      </p:pic>
      <p:sp>
        <p:nvSpPr>
          <p:cNvPr id="7" name="Textfeld 6"/>
          <p:cNvSpPr txBox="1"/>
          <p:nvPr/>
        </p:nvSpPr>
        <p:spPr>
          <a:xfrm>
            <a:off x="463732" y="2290351"/>
            <a:ext cx="3256844" cy="3416320"/>
          </a:xfrm>
          <a:prstGeom prst="rect">
            <a:avLst/>
          </a:prstGeom>
          <a:noFill/>
        </p:spPr>
        <p:txBody>
          <a:bodyPr wrap="square" rtlCol="0">
            <a:spAutoFit/>
          </a:bodyPr>
          <a:lstStyle/>
          <a:p>
            <a:r>
              <a:rPr lang="de-DE" dirty="0" smtClean="0"/>
              <a:t>Objekte:	- Wüstenlandschaft</a:t>
            </a:r>
          </a:p>
          <a:p>
            <a:r>
              <a:rPr lang="de-DE" dirty="0"/>
              <a:t>	</a:t>
            </a:r>
            <a:r>
              <a:rPr lang="de-DE" dirty="0" smtClean="0"/>
              <a:t>- Sonne</a:t>
            </a:r>
          </a:p>
          <a:p>
            <a:r>
              <a:rPr lang="de-DE" dirty="0"/>
              <a:t>	</a:t>
            </a:r>
            <a:r>
              <a:rPr lang="de-DE" dirty="0" smtClean="0"/>
              <a:t>- Kakteen</a:t>
            </a:r>
            <a:endParaRPr lang="de-DE" dirty="0"/>
          </a:p>
          <a:p>
            <a:endParaRPr lang="de-DE" dirty="0" smtClean="0"/>
          </a:p>
          <a:p>
            <a:endParaRPr lang="de-DE" dirty="0" smtClean="0"/>
          </a:p>
          <a:p>
            <a:r>
              <a:rPr lang="de-DE" dirty="0" smtClean="0"/>
              <a:t>Animationen: </a:t>
            </a:r>
          </a:p>
          <a:p>
            <a:r>
              <a:rPr lang="de-DE" dirty="0"/>
              <a:t>	</a:t>
            </a:r>
            <a:r>
              <a:rPr lang="de-DE" dirty="0" smtClean="0"/>
              <a:t>- aufgehende Sonne</a:t>
            </a:r>
          </a:p>
          <a:p>
            <a:r>
              <a:rPr lang="de-DE" dirty="0" smtClean="0"/>
              <a:t>	</a:t>
            </a:r>
          </a:p>
          <a:p>
            <a:r>
              <a:rPr lang="de-DE" dirty="0" smtClean="0"/>
              <a:t>Szenen:	- Wüstenlandschaft</a:t>
            </a:r>
          </a:p>
          <a:p>
            <a:endParaRPr lang="de-DE" dirty="0"/>
          </a:p>
          <a:p>
            <a:r>
              <a:rPr lang="de-DE" dirty="0" err="1" smtClean="0"/>
              <a:t>Shots</a:t>
            </a:r>
            <a:r>
              <a:rPr lang="de-DE" dirty="0" smtClean="0"/>
              <a:t>:	- Sonnenaufgang, 	Schwenk auf Straße</a:t>
            </a:r>
            <a:r>
              <a:rPr lang="de-DE" dirty="0"/>
              <a:t>	</a:t>
            </a:r>
            <a:endParaRPr lang="de-DE" dirty="0" smtClean="0"/>
          </a:p>
        </p:txBody>
      </p:sp>
      <p:sp>
        <p:nvSpPr>
          <p:cNvPr id="8" name="Textfeld 7"/>
          <p:cNvSpPr txBox="1"/>
          <p:nvPr/>
        </p:nvSpPr>
        <p:spPr>
          <a:xfrm>
            <a:off x="4440163" y="2290351"/>
            <a:ext cx="3256844" cy="3139321"/>
          </a:xfrm>
          <a:prstGeom prst="rect">
            <a:avLst/>
          </a:prstGeom>
          <a:noFill/>
        </p:spPr>
        <p:txBody>
          <a:bodyPr wrap="square" rtlCol="0">
            <a:spAutoFit/>
          </a:bodyPr>
          <a:lstStyle/>
          <a:p>
            <a:r>
              <a:rPr lang="de-DE" dirty="0" smtClean="0"/>
              <a:t>Objekte:	- Wüstenlandschaft</a:t>
            </a:r>
          </a:p>
          <a:p>
            <a:r>
              <a:rPr lang="de-DE" dirty="0"/>
              <a:t>	</a:t>
            </a:r>
            <a:r>
              <a:rPr lang="de-DE" dirty="0" smtClean="0"/>
              <a:t>- Sonne</a:t>
            </a:r>
          </a:p>
          <a:p>
            <a:r>
              <a:rPr lang="de-DE" dirty="0"/>
              <a:t>	</a:t>
            </a:r>
            <a:r>
              <a:rPr lang="de-DE" dirty="0" smtClean="0"/>
              <a:t>- Kakteen</a:t>
            </a:r>
          </a:p>
          <a:p>
            <a:r>
              <a:rPr lang="de-DE" dirty="0"/>
              <a:t>	</a:t>
            </a:r>
            <a:r>
              <a:rPr lang="de-DE" dirty="0" smtClean="0"/>
              <a:t>- Straße</a:t>
            </a:r>
            <a:endParaRPr lang="de-DE" dirty="0"/>
          </a:p>
          <a:p>
            <a:endParaRPr lang="de-DE" dirty="0" smtClean="0"/>
          </a:p>
          <a:p>
            <a:r>
              <a:rPr lang="de-DE" dirty="0" smtClean="0"/>
              <a:t>Animationen: </a:t>
            </a:r>
          </a:p>
          <a:p>
            <a:r>
              <a:rPr lang="de-DE" dirty="0"/>
              <a:t>	</a:t>
            </a:r>
            <a:r>
              <a:rPr lang="de-DE" dirty="0" smtClean="0"/>
              <a:t>	</a:t>
            </a:r>
          </a:p>
          <a:p>
            <a:r>
              <a:rPr lang="de-DE" dirty="0" smtClean="0"/>
              <a:t>Szenen:	- Wüstenlandschaft</a:t>
            </a:r>
          </a:p>
          <a:p>
            <a:endParaRPr lang="de-DE" dirty="0"/>
          </a:p>
          <a:p>
            <a:r>
              <a:rPr lang="de-DE" dirty="0" err="1" smtClean="0"/>
              <a:t>Shots</a:t>
            </a:r>
            <a:r>
              <a:rPr lang="de-DE" dirty="0" smtClean="0"/>
              <a:t>:	- Sonnenaufgang, 	Schwenk auf Straße</a:t>
            </a:r>
            <a:r>
              <a:rPr lang="de-DE" dirty="0"/>
              <a:t>	</a:t>
            </a:r>
            <a:endParaRPr lang="de-DE" dirty="0" smtClean="0"/>
          </a:p>
        </p:txBody>
      </p:sp>
      <p:sp>
        <p:nvSpPr>
          <p:cNvPr id="9" name="Textfeld 8"/>
          <p:cNvSpPr txBox="1"/>
          <p:nvPr/>
        </p:nvSpPr>
        <p:spPr>
          <a:xfrm>
            <a:off x="8416594" y="2290351"/>
            <a:ext cx="3256844" cy="4524315"/>
          </a:xfrm>
          <a:prstGeom prst="rect">
            <a:avLst/>
          </a:prstGeom>
          <a:noFill/>
        </p:spPr>
        <p:txBody>
          <a:bodyPr wrap="square" rtlCol="0">
            <a:spAutoFit/>
          </a:bodyPr>
          <a:lstStyle/>
          <a:p>
            <a:r>
              <a:rPr lang="de-DE" sz="1600" dirty="0" smtClean="0"/>
              <a:t>Objekte:	- Wüstenlandschaft</a:t>
            </a:r>
          </a:p>
          <a:p>
            <a:r>
              <a:rPr lang="de-DE" sz="1600" dirty="0"/>
              <a:t>	</a:t>
            </a:r>
            <a:r>
              <a:rPr lang="de-DE" sz="1600" dirty="0" smtClean="0"/>
              <a:t>- Sonne</a:t>
            </a:r>
          </a:p>
          <a:p>
            <a:r>
              <a:rPr lang="de-DE" sz="1600" dirty="0"/>
              <a:t>	</a:t>
            </a:r>
            <a:r>
              <a:rPr lang="de-DE" sz="1600" dirty="0" smtClean="0"/>
              <a:t>- Kakteen</a:t>
            </a:r>
          </a:p>
          <a:p>
            <a:r>
              <a:rPr lang="de-DE" sz="1600" dirty="0"/>
              <a:t>	</a:t>
            </a:r>
            <a:r>
              <a:rPr lang="de-DE" sz="1600" dirty="0" smtClean="0"/>
              <a:t>- </a:t>
            </a:r>
            <a:r>
              <a:rPr lang="de-DE" sz="1600" dirty="0" err="1" smtClean="0"/>
              <a:t>Tumbleweed</a:t>
            </a:r>
            <a:endParaRPr lang="de-DE" sz="1600" dirty="0" smtClean="0"/>
          </a:p>
          <a:p>
            <a:r>
              <a:rPr lang="de-DE" sz="1600" dirty="0"/>
              <a:t>	</a:t>
            </a:r>
            <a:r>
              <a:rPr lang="de-DE" sz="1600" dirty="0" smtClean="0"/>
              <a:t>- Ü-Ei Sven</a:t>
            </a:r>
          </a:p>
          <a:p>
            <a:r>
              <a:rPr lang="de-DE" sz="1600" dirty="0"/>
              <a:t>	</a:t>
            </a:r>
            <a:r>
              <a:rPr lang="de-DE" sz="1600" dirty="0" smtClean="0"/>
              <a:t>- Ü-Ei Philip</a:t>
            </a:r>
          </a:p>
          <a:p>
            <a:r>
              <a:rPr lang="de-DE" sz="1600" dirty="0"/>
              <a:t>	</a:t>
            </a:r>
            <a:r>
              <a:rPr lang="de-DE" sz="1600" dirty="0" smtClean="0"/>
              <a:t>- Raketenträgerfahrzeug</a:t>
            </a:r>
          </a:p>
          <a:p>
            <a:r>
              <a:rPr lang="de-DE" sz="1600" dirty="0"/>
              <a:t>	</a:t>
            </a:r>
            <a:r>
              <a:rPr lang="de-DE" sz="1600" dirty="0" smtClean="0"/>
              <a:t>- Rakete</a:t>
            </a:r>
          </a:p>
          <a:p>
            <a:r>
              <a:rPr lang="de-DE" sz="1600" dirty="0" smtClean="0"/>
              <a:t>	- Landekapsel</a:t>
            </a:r>
          </a:p>
          <a:p>
            <a:r>
              <a:rPr lang="de-DE" sz="1600" dirty="0" smtClean="0"/>
              <a:t>Animationen: </a:t>
            </a:r>
          </a:p>
          <a:p>
            <a:r>
              <a:rPr lang="de-DE" sz="1600" dirty="0"/>
              <a:t>	</a:t>
            </a:r>
            <a:r>
              <a:rPr lang="de-DE" sz="1600" dirty="0" smtClean="0"/>
              <a:t>- </a:t>
            </a:r>
            <a:r>
              <a:rPr lang="de-DE" sz="1600" dirty="0" err="1" smtClean="0"/>
              <a:t>Tumbleweed</a:t>
            </a:r>
            <a:r>
              <a:rPr lang="de-DE" sz="1600" dirty="0" smtClean="0"/>
              <a:t> rollt 	über die Straße</a:t>
            </a:r>
          </a:p>
          <a:p>
            <a:r>
              <a:rPr lang="de-DE" sz="1600" dirty="0" smtClean="0"/>
              <a:t>	</a:t>
            </a:r>
          </a:p>
          <a:p>
            <a:r>
              <a:rPr lang="de-DE" sz="1600" dirty="0" smtClean="0"/>
              <a:t>Szenen:	- Wüstenlandschaft</a:t>
            </a:r>
          </a:p>
          <a:p>
            <a:endParaRPr lang="de-DE" sz="1600" dirty="0"/>
          </a:p>
          <a:p>
            <a:r>
              <a:rPr lang="de-DE" sz="1600" dirty="0" err="1" smtClean="0"/>
              <a:t>Shots</a:t>
            </a:r>
            <a:r>
              <a:rPr lang="de-DE" sz="1600" dirty="0" smtClean="0"/>
              <a:t>:	- </a:t>
            </a:r>
            <a:r>
              <a:rPr lang="de-DE" sz="1600" dirty="0" err="1" smtClean="0"/>
              <a:t>Tumbleweed</a:t>
            </a:r>
            <a:r>
              <a:rPr lang="de-DE" sz="1600" dirty="0" smtClean="0"/>
              <a:t> rollt</a:t>
            </a:r>
          </a:p>
          <a:p>
            <a:r>
              <a:rPr lang="de-DE" sz="1600" dirty="0"/>
              <a:t>	</a:t>
            </a:r>
            <a:r>
              <a:rPr lang="de-DE" sz="1600" dirty="0" smtClean="0"/>
              <a:t>- Fahrzeuge fahren 	vorbei</a:t>
            </a:r>
            <a:r>
              <a:rPr lang="de-DE" sz="1600" dirty="0"/>
              <a:t>	</a:t>
            </a:r>
            <a:endParaRPr lang="de-DE" sz="1600" dirty="0" smtClean="0"/>
          </a:p>
        </p:txBody>
      </p:sp>
    </p:spTree>
    <p:extLst>
      <p:ext uri="{BB962C8B-B14F-4D97-AF65-F5344CB8AC3E}">
        <p14:creationId xmlns:p14="http://schemas.microsoft.com/office/powerpoint/2010/main" val="38045708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0009" y="336125"/>
            <a:ext cx="3257600" cy="1832400"/>
          </a:xfrm>
          <a:prstGeom prst="rect">
            <a:avLst/>
          </a:prstGeom>
          <a:ln>
            <a:solidFill>
              <a:schemeClr val="tx1"/>
            </a:solidFill>
          </a:ln>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8463" y="336125"/>
            <a:ext cx="3257600" cy="1832400"/>
          </a:xfrm>
          <a:prstGeom prst="rect">
            <a:avLst/>
          </a:prstGeom>
          <a:ln>
            <a:solidFill>
              <a:schemeClr val="tx1"/>
            </a:solidFill>
          </a:ln>
        </p:spPr>
      </p:pic>
      <p:sp>
        <p:nvSpPr>
          <p:cNvPr id="7" name="Textfeld 6"/>
          <p:cNvSpPr txBox="1"/>
          <p:nvPr/>
        </p:nvSpPr>
        <p:spPr>
          <a:xfrm>
            <a:off x="442913" y="2276475"/>
            <a:ext cx="3276243" cy="5016758"/>
          </a:xfrm>
          <a:prstGeom prst="rect">
            <a:avLst/>
          </a:prstGeom>
          <a:noFill/>
        </p:spPr>
        <p:txBody>
          <a:bodyPr wrap="square" rtlCol="0">
            <a:spAutoFit/>
          </a:bodyPr>
          <a:lstStyle/>
          <a:p>
            <a:r>
              <a:rPr lang="de-DE" sz="1600" dirty="0" smtClean="0"/>
              <a:t>Objekte:	- Wüstenlandschaft</a:t>
            </a:r>
          </a:p>
          <a:p>
            <a:r>
              <a:rPr lang="de-DE" sz="1600" dirty="0" smtClean="0"/>
              <a:t>	- Sonne</a:t>
            </a:r>
          </a:p>
          <a:p>
            <a:r>
              <a:rPr lang="de-DE" sz="1600" dirty="0" smtClean="0"/>
              <a:t>	- Kakteen</a:t>
            </a:r>
          </a:p>
          <a:p>
            <a:r>
              <a:rPr lang="de-DE" sz="1600" dirty="0" smtClean="0"/>
              <a:t>	- </a:t>
            </a:r>
            <a:r>
              <a:rPr lang="de-DE" sz="1600" dirty="0" err="1" smtClean="0"/>
              <a:t>Tumbleweed</a:t>
            </a:r>
            <a:endParaRPr lang="de-DE" sz="1600" dirty="0" smtClean="0"/>
          </a:p>
          <a:p>
            <a:r>
              <a:rPr lang="de-DE" sz="1600" dirty="0" smtClean="0"/>
              <a:t>	- Ü-Ei Sven</a:t>
            </a:r>
          </a:p>
          <a:p>
            <a:r>
              <a:rPr lang="de-DE" sz="1600" dirty="0" smtClean="0"/>
              <a:t>	- Ü-Ei Philip</a:t>
            </a:r>
          </a:p>
          <a:p>
            <a:r>
              <a:rPr lang="de-DE" sz="1600" dirty="0" smtClean="0"/>
              <a:t>	</a:t>
            </a:r>
            <a:r>
              <a:rPr lang="de-DE" sz="1600" dirty="0"/>
              <a:t>-</a:t>
            </a:r>
            <a:r>
              <a:rPr lang="de-DE" sz="1600" dirty="0" smtClean="0"/>
              <a:t>Raketenträgerfahrzeug</a:t>
            </a:r>
          </a:p>
          <a:p>
            <a:r>
              <a:rPr lang="de-DE" sz="1600" dirty="0" smtClean="0"/>
              <a:t>	- Rakete</a:t>
            </a:r>
          </a:p>
          <a:p>
            <a:r>
              <a:rPr lang="de-DE" sz="1600" dirty="0"/>
              <a:t>	</a:t>
            </a:r>
            <a:r>
              <a:rPr lang="de-DE" sz="1600" dirty="0" smtClean="0"/>
              <a:t>- Landekapsel</a:t>
            </a:r>
          </a:p>
          <a:p>
            <a:endParaRPr lang="de-DE" sz="1600" dirty="0" smtClean="0"/>
          </a:p>
          <a:p>
            <a:r>
              <a:rPr lang="de-DE" sz="1600" dirty="0" smtClean="0"/>
              <a:t>Animationen:</a:t>
            </a:r>
          </a:p>
          <a:p>
            <a:r>
              <a:rPr lang="de-DE" sz="1600" dirty="0"/>
              <a:t>	</a:t>
            </a:r>
            <a:r>
              <a:rPr lang="de-DE" sz="1600" dirty="0" smtClean="0"/>
              <a:t>- Fahrzeuge in Bewegung</a:t>
            </a:r>
          </a:p>
          <a:p>
            <a:endParaRPr lang="de-DE" sz="1600" dirty="0" smtClean="0"/>
          </a:p>
          <a:p>
            <a:r>
              <a:rPr lang="de-DE" sz="1600" dirty="0" smtClean="0"/>
              <a:t>Szenen:	- Wüstenlandschaft</a:t>
            </a:r>
          </a:p>
          <a:p>
            <a:endParaRPr lang="de-DE" sz="1600" dirty="0" smtClean="0"/>
          </a:p>
          <a:p>
            <a:r>
              <a:rPr lang="de-DE" sz="1600" dirty="0" err="1" smtClean="0"/>
              <a:t>Shots</a:t>
            </a:r>
            <a:r>
              <a:rPr lang="de-DE" sz="1600" dirty="0" smtClean="0"/>
              <a:t>:	- </a:t>
            </a:r>
            <a:r>
              <a:rPr lang="de-DE" sz="1600" dirty="0" err="1" smtClean="0"/>
              <a:t>Tumbleweed</a:t>
            </a:r>
            <a:r>
              <a:rPr lang="de-DE" sz="1600" dirty="0" smtClean="0"/>
              <a:t> rollt</a:t>
            </a:r>
          </a:p>
          <a:p>
            <a:r>
              <a:rPr lang="de-DE" sz="1600" dirty="0" smtClean="0"/>
              <a:t>	- Fahrzeuge fahren 	vorbei</a:t>
            </a:r>
            <a:endParaRPr lang="de-DE" sz="1600" dirty="0"/>
          </a:p>
        </p:txBody>
      </p:sp>
      <p:sp>
        <p:nvSpPr>
          <p:cNvPr id="10" name="Textfeld 9"/>
          <p:cNvSpPr txBox="1"/>
          <p:nvPr/>
        </p:nvSpPr>
        <p:spPr>
          <a:xfrm>
            <a:off x="4440009" y="2276475"/>
            <a:ext cx="3257600" cy="4278094"/>
          </a:xfrm>
          <a:prstGeom prst="rect">
            <a:avLst/>
          </a:prstGeom>
          <a:noFill/>
        </p:spPr>
        <p:txBody>
          <a:bodyPr wrap="square" rtlCol="0">
            <a:spAutoFit/>
          </a:bodyPr>
          <a:lstStyle/>
          <a:p>
            <a:r>
              <a:rPr lang="de-DE" sz="1600" dirty="0" smtClean="0"/>
              <a:t>Objekte:	- Wüstenlandschaft</a:t>
            </a:r>
          </a:p>
          <a:p>
            <a:r>
              <a:rPr lang="de-DE" sz="1600" dirty="0" smtClean="0"/>
              <a:t>	- Sonne</a:t>
            </a:r>
          </a:p>
          <a:p>
            <a:r>
              <a:rPr lang="de-DE" sz="1600" dirty="0" smtClean="0"/>
              <a:t>	- Kakteen</a:t>
            </a:r>
          </a:p>
          <a:p>
            <a:r>
              <a:rPr lang="de-DE" sz="1600" dirty="0" smtClean="0"/>
              <a:t>	- </a:t>
            </a:r>
            <a:r>
              <a:rPr lang="de-DE" sz="1600" dirty="0" err="1" smtClean="0"/>
              <a:t>Tumbleweed</a:t>
            </a:r>
            <a:endParaRPr lang="de-DE" sz="1600" dirty="0" smtClean="0"/>
          </a:p>
          <a:p>
            <a:r>
              <a:rPr lang="de-DE" sz="1600" dirty="0" smtClean="0"/>
              <a:t>	- Ü-Ei Sven</a:t>
            </a:r>
          </a:p>
          <a:p>
            <a:r>
              <a:rPr lang="de-DE" sz="1600" dirty="0" smtClean="0"/>
              <a:t>	- Ü-Ei Philip</a:t>
            </a:r>
          </a:p>
          <a:p>
            <a:r>
              <a:rPr lang="de-DE" sz="1600" dirty="0" smtClean="0"/>
              <a:t>	- Raketenträgerfahrzeug</a:t>
            </a:r>
          </a:p>
          <a:p>
            <a:r>
              <a:rPr lang="de-DE" sz="1600" dirty="0" smtClean="0"/>
              <a:t>	- Rakete</a:t>
            </a:r>
          </a:p>
          <a:p>
            <a:r>
              <a:rPr lang="de-DE" sz="1600" dirty="0"/>
              <a:t>	</a:t>
            </a:r>
            <a:r>
              <a:rPr lang="de-DE" sz="1600" dirty="0" smtClean="0"/>
              <a:t>- Landekapsel</a:t>
            </a:r>
          </a:p>
          <a:p>
            <a:endParaRPr lang="de-DE" sz="1600" dirty="0" smtClean="0"/>
          </a:p>
          <a:p>
            <a:r>
              <a:rPr lang="de-DE" sz="1600" dirty="0" smtClean="0"/>
              <a:t>Animationen:</a:t>
            </a:r>
          </a:p>
          <a:p>
            <a:r>
              <a:rPr lang="de-DE" sz="1600" dirty="0"/>
              <a:t>	</a:t>
            </a:r>
            <a:r>
              <a:rPr lang="de-DE" sz="1600" dirty="0" smtClean="0"/>
              <a:t>- Fahrzeuge in Bewegung</a:t>
            </a:r>
          </a:p>
          <a:p>
            <a:endParaRPr lang="de-DE" sz="1600" dirty="0" smtClean="0"/>
          </a:p>
          <a:p>
            <a:r>
              <a:rPr lang="de-DE" sz="1600" dirty="0" smtClean="0"/>
              <a:t>Szenen:	- Wüstenlandschaft</a:t>
            </a:r>
          </a:p>
          <a:p>
            <a:endParaRPr lang="de-DE" sz="1600" dirty="0" smtClean="0"/>
          </a:p>
          <a:p>
            <a:r>
              <a:rPr lang="de-DE" sz="1600" dirty="0" err="1" smtClean="0"/>
              <a:t>Shots</a:t>
            </a:r>
            <a:r>
              <a:rPr lang="de-DE" sz="1600" dirty="0" smtClean="0"/>
              <a:t>:	- Fahrzeuge fahren auf 	Berg zu</a:t>
            </a:r>
            <a:endParaRPr lang="de-DE" sz="1600" dirty="0"/>
          </a:p>
        </p:txBody>
      </p:sp>
      <p:sp>
        <p:nvSpPr>
          <p:cNvPr id="11" name="Textfeld 10"/>
          <p:cNvSpPr txBox="1"/>
          <p:nvPr/>
        </p:nvSpPr>
        <p:spPr>
          <a:xfrm>
            <a:off x="8418462" y="2276475"/>
            <a:ext cx="3257600" cy="4524315"/>
          </a:xfrm>
          <a:prstGeom prst="rect">
            <a:avLst/>
          </a:prstGeom>
          <a:noFill/>
        </p:spPr>
        <p:txBody>
          <a:bodyPr wrap="square" rtlCol="0">
            <a:spAutoFit/>
          </a:bodyPr>
          <a:lstStyle/>
          <a:p>
            <a:r>
              <a:rPr lang="de-DE" sz="1600" dirty="0" smtClean="0"/>
              <a:t>Objekte:	- Wüstenlandschaft</a:t>
            </a:r>
          </a:p>
          <a:p>
            <a:r>
              <a:rPr lang="de-DE" sz="1600" dirty="0" smtClean="0"/>
              <a:t>	- Sonne</a:t>
            </a:r>
          </a:p>
          <a:p>
            <a:r>
              <a:rPr lang="de-DE" sz="1600" dirty="0" smtClean="0"/>
              <a:t>	- Kakteen</a:t>
            </a:r>
          </a:p>
          <a:p>
            <a:r>
              <a:rPr lang="de-DE" sz="1600" dirty="0" smtClean="0"/>
              <a:t>	- </a:t>
            </a:r>
            <a:r>
              <a:rPr lang="de-DE" sz="1600" dirty="0" err="1" smtClean="0"/>
              <a:t>Tumbleweed</a:t>
            </a:r>
            <a:endParaRPr lang="de-DE" sz="1600" dirty="0" smtClean="0"/>
          </a:p>
          <a:p>
            <a:r>
              <a:rPr lang="de-DE" sz="1600" dirty="0" smtClean="0"/>
              <a:t>	- Ü-Ei Sven</a:t>
            </a:r>
          </a:p>
          <a:p>
            <a:r>
              <a:rPr lang="de-DE" sz="1600" dirty="0" smtClean="0"/>
              <a:t>	- Ü-Ei Philip</a:t>
            </a:r>
          </a:p>
          <a:p>
            <a:r>
              <a:rPr lang="de-DE" sz="1600" dirty="0" smtClean="0"/>
              <a:t>	- Raketenträgerfahrzeug</a:t>
            </a:r>
          </a:p>
          <a:p>
            <a:r>
              <a:rPr lang="de-DE" sz="1600" dirty="0" smtClean="0"/>
              <a:t>	- Rakete</a:t>
            </a:r>
          </a:p>
          <a:p>
            <a:r>
              <a:rPr lang="de-DE" sz="1600" dirty="0"/>
              <a:t>	</a:t>
            </a:r>
            <a:r>
              <a:rPr lang="de-DE" sz="1600" dirty="0" smtClean="0"/>
              <a:t>- Landekapsel</a:t>
            </a:r>
          </a:p>
          <a:p>
            <a:endParaRPr lang="de-DE" sz="1600" dirty="0" smtClean="0"/>
          </a:p>
          <a:p>
            <a:r>
              <a:rPr lang="de-DE" sz="1600" dirty="0" smtClean="0"/>
              <a:t>Animationen:</a:t>
            </a:r>
          </a:p>
          <a:p>
            <a:r>
              <a:rPr lang="de-DE" sz="1600" dirty="0"/>
              <a:t>	</a:t>
            </a:r>
            <a:r>
              <a:rPr lang="de-DE" sz="1600" dirty="0" smtClean="0"/>
              <a:t>- Tür öffnet sich</a:t>
            </a:r>
          </a:p>
          <a:p>
            <a:r>
              <a:rPr lang="de-DE" sz="1600" dirty="0"/>
              <a:t>	</a:t>
            </a:r>
            <a:r>
              <a:rPr lang="de-DE" sz="1600" dirty="0" smtClean="0"/>
              <a:t>- Fahrzeuge in Bewegung</a:t>
            </a:r>
          </a:p>
          <a:p>
            <a:endParaRPr lang="de-DE" sz="1600" dirty="0" smtClean="0"/>
          </a:p>
          <a:p>
            <a:r>
              <a:rPr lang="de-DE" sz="1600" dirty="0" smtClean="0"/>
              <a:t>Szenen:	- Wüstenlandschaft</a:t>
            </a:r>
          </a:p>
          <a:p>
            <a:endParaRPr lang="de-DE" sz="1600" dirty="0" smtClean="0"/>
          </a:p>
          <a:p>
            <a:r>
              <a:rPr lang="de-DE" sz="1600" dirty="0" err="1" smtClean="0"/>
              <a:t>Shots</a:t>
            </a:r>
            <a:r>
              <a:rPr lang="de-DE" sz="1600" dirty="0" smtClean="0"/>
              <a:t>:	- Hineinfahren der 	Fahrzeuge</a:t>
            </a:r>
            <a:endParaRPr lang="de-DE" sz="1600" dirty="0"/>
          </a:p>
        </p:txBody>
      </p:sp>
      <p:pic>
        <p:nvPicPr>
          <p:cNvPr id="2" name="Grafi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555" y="336125"/>
            <a:ext cx="3257600" cy="1832400"/>
          </a:xfrm>
          <a:prstGeom prst="rect">
            <a:avLst/>
          </a:prstGeom>
        </p:spPr>
      </p:pic>
    </p:spTree>
    <p:extLst>
      <p:ext uri="{BB962C8B-B14F-4D97-AF65-F5344CB8AC3E}">
        <p14:creationId xmlns:p14="http://schemas.microsoft.com/office/powerpoint/2010/main" val="1283440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913" y="336125"/>
            <a:ext cx="3257600" cy="1832400"/>
          </a:xfrm>
          <a:prstGeom prst="rect">
            <a:avLst/>
          </a:prstGeom>
          <a:ln>
            <a:solidFill>
              <a:schemeClr val="tx1"/>
            </a:solidFill>
          </a:ln>
        </p:spPr>
      </p:pic>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0688" y="336125"/>
            <a:ext cx="3257600" cy="1832400"/>
          </a:xfrm>
          <a:prstGeom prst="rect">
            <a:avLst/>
          </a:prstGeom>
          <a:ln>
            <a:solidFill>
              <a:schemeClr val="tx1"/>
            </a:solidFill>
          </a:ln>
        </p:spPr>
      </p:pic>
      <p:sp>
        <p:nvSpPr>
          <p:cNvPr id="5" name="Textfeld 4"/>
          <p:cNvSpPr txBox="1"/>
          <p:nvPr/>
        </p:nvSpPr>
        <p:spPr>
          <a:xfrm>
            <a:off x="8418462" y="2276475"/>
            <a:ext cx="3257600" cy="3046988"/>
          </a:xfrm>
          <a:prstGeom prst="rect">
            <a:avLst/>
          </a:prstGeom>
          <a:noFill/>
        </p:spPr>
        <p:txBody>
          <a:bodyPr wrap="square" rtlCol="0">
            <a:spAutoFit/>
          </a:bodyPr>
          <a:lstStyle/>
          <a:p>
            <a:r>
              <a:rPr lang="de-DE" sz="1600" dirty="0" smtClean="0"/>
              <a:t>Objekte:	- Abschussluke</a:t>
            </a:r>
          </a:p>
          <a:p>
            <a:r>
              <a:rPr lang="de-DE" sz="1600" dirty="0" smtClean="0"/>
              <a:t>	- Rakete</a:t>
            </a:r>
          </a:p>
          <a:p>
            <a:r>
              <a:rPr lang="de-DE" sz="1600" dirty="0"/>
              <a:t>	</a:t>
            </a:r>
            <a:r>
              <a:rPr lang="de-DE" sz="1600" dirty="0" smtClean="0"/>
              <a:t>- Landekapsel</a:t>
            </a:r>
          </a:p>
          <a:p>
            <a:r>
              <a:rPr lang="de-DE" sz="1600" dirty="0"/>
              <a:t>	</a:t>
            </a:r>
            <a:r>
              <a:rPr lang="de-DE" sz="1600" dirty="0" smtClean="0"/>
              <a:t>- Trägerrakete</a:t>
            </a:r>
          </a:p>
          <a:p>
            <a:r>
              <a:rPr lang="de-DE" sz="1600" dirty="0" smtClean="0"/>
              <a:t>	- Berg</a:t>
            </a:r>
          </a:p>
          <a:p>
            <a:endParaRPr lang="de-DE" sz="1600" dirty="0" smtClean="0"/>
          </a:p>
          <a:p>
            <a:r>
              <a:rPr lang="de-DE" sz="1600" dirty="0" smtClean="0"/>
              <a:t>Animationen:</a:t>
            </a:r>
          </a:p>
          <a:p>
            <a:r>
              <a:rPr lang="de-DE" sz="1600" dirty="0"/>
              <a:t>	</a:t>
            </a:r>
            <a:r>
              <a:rPr lang="de-DE" sz="1600" dirty="0" smtClean="0"/>
              <a:t>-Rakete startet</a:t>
            </a:r>
          </a:p>
          <a:p>
            <a:endParaRPr lang="de-DE" sz="1600" dirty="0" smtClean="0"/>
          </a:p>
          <a:p>
            <a:r>
              <a:rPr lang="de-DE" sz="1600" dirty="0" smtClean="0"/>
              <a:t>Szenen:	- Abschussluke</a:t>
            </a:r>
          </a:p>
          <a:p>
            <a:endParaRPr lang="de-DE" sz="1600" dirty="0" smtClean="0"/>
          </a:p>
          <a:p>
            <a:r>
              <a:rPr lang="de-DE" sz="1600" dirty="0" err="1" smtClean="0"/>
              <a:t>Shots</a:t>
            </a:r>
            <a:r>
              <a:rPr lang="de-DE" sz="1600" dirty="0" smtClean="0"/>
              <a:t>:	- Raketenstart</a:t>
            </a:r>
            <a:endParaRPr lang="de-DE" sz="1600" dirty="0"/>
          </a:p>
        </p:txBody>
      </p:sp>
      <p:sp>
        <p:nvSpPr>
          <p:cNvPr id="6" name="Textfeld 5"/>
          <p:cNvSpPr txBox="1"/>
          <p:nvPr/>
        </p:nvSpPr>
        <p:spPr>
          <a:xfrm>
            <a:off x="4430687" y="2276475"/>
            <a:ext cx="3257600" cy="3046988"/>
          </a:xfrm>
          <a:prstGeom prst="rect">
            <a:avLst/>
          </a:prstGeom>
          <a:noFill/>
        </p:spPr>
        <p:txBody>
          <a:bodyPr wrap="square" rtlCol="0">
            <a:spAutoFit/>
          </a:bodyPr>
          <a:lstStyle/>
          <a:p>
            <a:r>
              <a:rPr lang="de-DE" sz="1600" dirty="0" smtClean="0"/>
              <a:t>Objekte:	- Cockpit</a:t>
            </a:r>
          </a:p>
          <a:p>
            <a:r>
              <a:rPr lang="de-DE" sz="1600" dirty="0"/>
              <a:t>	</a:t>
            </a:r>
            <a:r>
              <a:rPr lang="de-DE" sz="1600" dirty="0" smtClean="0"/>
              <a:t>- Ü-Ei Andre</a:t>
            </a:r>
          </a:p>
          <a:p>
            <a:r>
              <a:rPr lang="de-DE" sz="1600" dirty="0"/>
              <a:t>	</a:t>
            </a:r>
            <a:r>
              <a:rPr lang="de-DE" sz="1600" dirty="0" smtClean="0"/>
              <a:t>- Ü-Ei  Marcel</a:t>
            </a:r>
          </a:p>
          <a:p>
            <a:endParaRPr lang="de-DE" sz="1600" dirty="0" smtClean="0"/>
          </a:p>
          <a:p>
            <a:r>
              <a:rPr lang="de-DE" sz="1600" dirty="0" smtClean="0"/>
              <a:t>Animationen:</a:t>
            </a:r>
          </a:p>
          <a:p>
            <a:r>
              <a:rPr lang="de-DE" sz="1600" dirty="0"/>
              <a:t>	</a:t>
            </a:r>
            <a:r>
              <a:rPr lang="de-DE" sz="1600" dirty="0" smtClean="0"/>
              <a:t>- Blinkende Anzeigen</a:t>
            </a:r>
          </a:p>
          <a:p>
            <a:r>
              <a:rPr lang="de-DE" sz="1600" dirty="0"/>
              <a:t>	</a:t>
            </a:r>
            <a:r>
              <a:rPr lang="de-DE" sz="1600" dirty="0" smtClean="0"/>
              <a:t>- Kamerawackeln</a:t>
            </a:r>
          </a:p>
          <a:p>
            <a:endParaRPr lang="de-DE" sz="1600" dirty="0" smtClean="0"/>
          </a:p>
          <a:p>
            <a:r>
              <a:rPr lang="de-DE" sz="1600" dirty="0" smtClean="0"/>
              <a:t>Szenen:	- Cockpit</a:t>
            </a:r>
          </a:p>
          <a:p>
            <a:endParaRPr lang="de-DE" sz="1600" dirty="0" smtClean="0"/>
          </a:p>
          <a:p>
            <a:r>
              <a:rPr lang="de-DE" sz="1600" dirty="0" err="1" smtClean="0"/>
              <a:t>Shots</a:t>
            </a:r>
            <a:r>
              <a:rPr lang="de-DE" sz="1600" dirty="0" smtClean="0"/>
              <a:t>:	- Raketenstart 	Cockpitansicht</a:t>
            </a:r>
            <a:endParaRPr lang="de-DE" sz="1600" dirty="0"/>
          </a:p>
        </p:txBody>
      </p:sp>
      <p:sp>
        <p:nvSpPr>
          <p:cNvPr id="7" name="Textfeld 6"/>
          <p:cNvSpPr txBox="1"/>
          <p:nvPr/>
        </p:nvSpPr>
        <p:spPr>
          <a:xfrm>
            <a:off x="442913" y="2276475"/>
            <a:ext cx="3257600" cy="3293209"/>
          </a:xfrm>
          <a:prstGeom prst="rect">
            <a:avLst/>
          </a:prstGeom>
          <a:noFill/>
        </p:spPr>
        <p:txBody>
          <a:bodyPr wrap="square" rtlCol="0">
            <a:spAutoFit/>
          </a:bodyPr>
          <a:lstStyle/>
          <a:p>
            <a:r>
              <a:rPr lang="de-DE" sz="1600" dirty="0" smtClean="0"/>
              <a:t>Objekte:	- Abschussluke</a:t>
            </a:r>
          </a:p>
          <a:p>
            <a:r>
              <a:rPr lang="de-DE" sz="1600" dirty="0"/>
              <a:t>	</a:t>
            </a:r>
            <a:r>
              <a:rPr lang="de-DE" sz="1600" dirty="0" smtClean="0"/>
              <a:t>- Rakete</a:t>
            </a:r>
          </a:p>
          <a:p>
            <a:r>
              <a:rPr lang="de-DE" sz="1600" dirty="0" smtClean="0"/>
              <a:t>	- Landekapsel</a:t>
            </a:r>
          </a:p>
          <a:p>
            <a:r>
              <a:rPr lang="de-DE" sz="1600" dirty="0"/>
              <a:t>	</a:t>
            </a:r>
            <a:r>
              <a:rPr lang="de-DE" sz="1600" dirty="0" smtClean="0"/>
              <a:t>- Trägerrakete</a:t>
            </a:r>
          </a:p>
          <a:p>
            <a:r>
              <a:rPr lang="de-DE" sz="1600" dirty="0"/>
              <a:t>	</a:t>
            </a:r>
            <a:r>
              <a:rPr lang="de-DE" sz="1600" dirty="0" smtClean="0"/>
              <a:t>- Berg</a:t>
            </a:r>
          </a:p>
          <a:p>
            <a:r>
              <a:rPr lang="de-DE" sz="1600" dirty="0" smtClean="0"/>
              <a:t>	</a:t>
            </a:r>
          </a:p>
          <a:p>
            <a:r>
              <a:rPr lang="de-DE" sz="1600" dirty="0" smtClean="0"/>
              <a:t>Animationen:</a:t>
            </a:r>
          </a:p>
          <a:p>
            <a:r>
              <a:rPr lang="de-DE" sz="1600" dirty="0"/>
              <a:t>	</a:t>
            </a:r>
            <a:r>
              <a:rPr lang="de-DE" sz="1600" dirty="0" smtClean="0"/>
              <a:t>- Luke öffnet sich</a:t>
            </a:r>
          </a:p>
          <a:p>
            <a:r>
              <a:rPr lang="de-DE" sz="1600" dirty="0"/>
              <a:t>	</a:t>
            </a:r>
            <a:r>
              <a:rPr lang="de-DE" sz="1600" dirty="0" smtClean="0"/>
              <a:t>- Rakete fährt hoch</a:t>
            </a:r>
          </a:p>
          <a:p>
            <a:endParaRPr lang="de-DE" sz="1600" dirty="0" smtClean="0"/>
          </a:p>
          <a:p>
            <a:r>
              <a:rPr lang="de-DE" sz="1600" dirty="0" smtClean="0"/>
              <a:t>Szenen:	- Abschussluke</a:t>
            </a:r>
          </a:p>
          <a:p>
            <a:endParaRPr lang="de-DE" sz="1600" dirty="0" smtClean="0"/>
          </a:p>
          <a:p>
            <a:r>
              <a:rPr lang="de-DE" sz="1600" dirty="0" err="1" smtClean="0"/>
              <a:t>Shots</a:t>
            </a:r>
            <a:r>
              <a:rPr lang="de-DE" sz="1600" dirty="0" smtClean="0"/>
              <a:t>:	- Hochfahren der Rakete</a:t>
            </a:r>
            <a:endParaRPr lang="de-DE" sz="1600" dirty="0"/>
          </a:p>
        </p:txBody>
      </p:sp>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8462" y="336125"/>
            <a:ext cx="3257600" cy="1832400"/>
          </a:xfrm>
          <a:prstGeom prst="rect">
            <a:avLst/>
          </a:prstGeom>
        </p:spPr>
      </p:pic>
    </p:spTree>
    <p:extLst>
      <p:ext uri="{BB962C8B-B14F-4D97-AF65-F5344CB8AC3E}">
        <p14:creationId xmlns:p14="http://schemas.microsoft.com/office/powerpoint/2010/main" val="19759659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913" y="336125"/>
            <a:ext cx="3257600" cy="1832400"/>
          </a:xfrm>
          <a:prstGeom prst="rect">
            <a:avLst/>
          </a:prstGeom>
          <a:ln>
            <a:solidFill>
              <a:schemeClr val="tx1"/>
            </a:solidFill>
          </a:ln>
        </p:spPr>
      </p:pic>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0688" y="336125"/>
            <a:ext cx="3257600" cy="1832400"/>
          </a:xfrm>
          <a:prstGeom prst="rect">
            <a:avLst/>
          </a:prstGeom>
          <a:ln>
            <a:solidFill>
              <a:schemeClr val="tx1"/>
            </a:solidFill>
          </a:ln>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8463" y="336125"/>
            <a:ext cx="3257600" cy="1832400"/>
          </a:xfrm>
          <a:prstGeom prst="rect">
            <a:avLst/>
          </a:prstGeom>
          <a:ln>
            <a:solidFill>
              <a:schemeClr val="tx1"/>
            </a:solidFill>
          </a:ln>
        </p:spPr>
      </p:pic>
      <p:sp>
        <p:nvSpPr>
          <p:cNvPr id="6" name="Textfeld 5"/>
          <p:cNvSpPr txBox="1"/>
          <p:nvPr/>
        </p:nvSpPr>
        <p:spPr>
          <a:xfrm>
            <a:off x="442913" y="2276475"/>
            <a:ext cx="3257600" cy="3539430"/>
          </a:xfrm>
          <a:prstGeom prst="rect">
            <a:avLst/>
          </a:prstGeom>
          <a:noFill/>
        </p:spPr>
        <p:txBody>
          <a:bodyPr wrap="square" rtlCol="0">
            <a:spAutoFit/>
          </a:bodyPr>
          <a:lstStyle/>
          <a:p>
            <a:r>
              <a:rPr lang="de-DE" sz="1600" dirty="0" smtClean="0"/>
              <a:t>Objekte:	- Rakete</a:t>
            </a:r>
          </a:p>
          <a:p>
            <a:r>
              <a:rPr lang="de-DE" sz="1600" dirty="0"/>
              <a:t>	</a:t>
            </a:r>
            <a:r>
              <a:rPr lang="de-DE" sz="1600" dirty="0" smtClean="0"/>
              <a:t>- Landekapsel</a:t>
            </a:r>
          </a:p>
          <a:p>
            <a:r>
              <a:rPr lang="de-DE" sz="1600" dirty="0"/>
              <a:t>	</a:t>
            </a:r>
            <a:r>
              <a:rPr lang="de-DE" sz="1600" dirty="0" smtClean="0"/>
              <a:t>- Treibstofftanks</a:t>
            </a:r>
          </a:p>
          <a:p>
            <a:r>
              <a:rPr lang="de-DE" sz="1600" dirty="0"/>
              <a:t>	</a:t>
            </a:r>
            <a:r>
              <a:rPr lang="de-DE" sz="1600" dirty="0" smtClean="0"/>
              <a:t>- Weltraum</a:t>
            </a:r>
          </a:p>
          <a:p>
            <a:r>
              <a:rPr lang="de-DE" sz="1600" dirty="0" smtClean="0"/>
              <a:t>	</a:t>
            </a:r>
          </a:p>
          <a:p>
            <a:r>
              <a:rPr lang="de-DE" sz="1600" dirty="0" smtClean="0"/>
              <a:t>Animationen:</a:t>
            </a:r>
          </a:p>
          <a:p>
            <a:r>
              <a:rPr lang="de-DE" sz="1600" dirty="0"/>
              <a:t>	</a:t>
            </a:r>
            <a:r>
              <a:rPr lang="de-DE" sz="1600" dirty="0" smtClean="0"/>
              <a:t>- Rakete fliegt</a:t>
            </a:r>
          </a:p>
          <a:p>
            <a:r>
              <a:rPr lang="de-DE" sz="1600" dirty="0"/>
              <a:t>	</a:t>
            </a:r>
            <a:r>
              <a:rPr lang="de-DE" sz="1600" dirty="0" smtClean="0"/>
              <a:t>- Tanks werden 	abgeworfen</a:t>
            </a:r>
          </a:p>
          <a:p>
            <a:endParaRPr lang="de-DE" sz="1600" dirty="0" smtClean="0"/>
          </a:p>
          <a:p>
            <a:r>
              <a:rPr lang="de-DE" sz="1600" dirty="0" smtClean="0"/>
              <a:t>Szenen:	- Weltraum</a:t>
            </a:r>
          </a:p>
          <a:p>
            <a:endParaRPr lang="de-DE" sz="1600" dirty="0" smtClean="0"/>
          </a:p>
          <a:p>
            <a:r>
              <a:rPr lang="de-DE" sz="1600" dirty="0" err="1" smtClean="0"/>
              <a:t>Shots</a:t>
            </a:r>
            <a:r>
              <a:rPr lang="de-DE" sz="1600" dirty="0" smtClean="0"/>
              <a:t>:	- Abwerfen der 	Treibstofftanks</a:t>
            </a:r>
            <a:endParaRPr lang="de-DE" sz="1600" dirty="0"/>
          </a:p>
        </p:txBody>
      </p:sp>
      <p:sp>
        <p:nvSpPr>
          <p:cNvPr id="7" name="Textfeld 6"/>
          <p:cNvSpPr txBox="1"/>
          <p:nvPr/>
        </p:nvSpPr>
        <p:spPr>
          <a:xfrm>
            <a:off x="4430688" y="2276475"/>
            <a:ext cx="3257600" cy="3539430"/>
          </a:xfrm>
          <a:prstGeom prst="rect">
            <a:avLst/>
          </a:prstGeom>
          <a:noFill/>
        </p:spPr>
        <p:txBody>
          <a:bodyPr wrap="square" rtlCol="0">
            <a:spAutoFit/>
          </a:bodyPr>
          <a:lstStyle/>
          <a:p>
            <a:r>
              <a:rPr lang="de-DE" sz="1600" dirty="0" smtClean="0"/>
              <a:t>Objekte:	- Rakete</a:t>
            </a:r>
          </a:p>
          <a:p>
            <a:r>
              <a:rPr lang="de-DE" sz="1600" dirty="0" smtClean="0"/>
              <a:t>	- Landekapsel</a:t>
            </a:r>
          </a:p>
          <a:p>
            <a:r>
              <a:rPr lang="de-DE" sz="1600" dirty="0"/>
              <a:t>	</a:t>
            </a:r>
            <a:r>
              <a:rPr lang="de-DE" sz="1600" dirty="0" smtClean="0"/>
              <a:t>- Satellit</a:t>
            </a:r>
          </a:p>
          <a:p>
            <a:r>
              <a:rPr lang="de-DE" sz="1600" dirty="0"/>
              <a:t>	</a:t>
            </a:r>
            <a:r>
              <a:rPr lang="de-DE" sz="1600" dirty="0" smtClean="0"/>
              <a:t>- Weltraum</a:t>
            </a:r>
          </a:p>
          <a:p>
            <a:r>
              <a:rPr lang="de-DE" sz="1600" dirty="0" smtClean="0"/>
              <a:t>	</a:t>
            </a:r>
          </a:p>
          <a:p>
            <a:r>
              <a:rPr lang="de-DE" sz="1600" dirty="0" smtClean="0"/>
              <a:t>Animationen:</a:t>
            </a:r>
          </a:p>
          <a:p>
            <a:r>
              <a:rPr lang="de-DE" sz="1600" dirty="0"/>
              <a:t>	</a:t>
            </a:r>
            <a:r>
              <a:rPr lang="de-DE" sz="1600" dirty="0" smtClean="0"/>
              <a:t>- Rakete fliegt</a:t>
            </a:r>
          </a:p>
          <a:p>
            <a:r>
              <a:rPr lang="de-DE" sz="1600" dirty="0"/>
              <a:t>	</a:t>
            </a:r>
            <a:r>
              <a:rPr lang="de-DE" sz="1600" dirty="0" smtClean="0"/>
              <a:t>- Satellit fliegt</a:t>
            </a:r>
          </a:p>
          <a:p>
            <a:r>
              <a:rPr lang="de-DE" sz="1600" dirty="0"/>
              <a:t>	</a:t>
            </a:r>
            <a:r>
              <a:rPr lang="de-DE" sz="1600" dirty="0" smtClean="0"/>
              <a:t>- Kollision</a:t>
            </a:r>
          </a:p>
          <a:p>
            <a:endParaRPr lang="de-DE" sz="1600" dirty="0" smtClean="0"/>
          </a:p>
          <a:p>
            <a:r>
              <a:rPr lang="de-DE" sz="1600" dirty="0" smtClean="0"/>
              <a:t>Szenen:	- Weltraum</a:t>
            </a:r>
          </a:p>
          <a:p>
            <a:endParaRPr lang="de-DE" sz="1600" dirty="0" smtClean="0"/>
          </a:p>
          <a:p>
            <a:r>
              <a:rPr lang="de-DE" sz="1600" dirty="0" err="1" smtClean="0"/>
              <a:t>Shots</a:t>
            </a:r>
            <a:r>
              <a:rPr lang="de-DE" sz="1600" dirty="0" smtClean="0"/>
              <a:t>:	- Rakete kickt Satellit aus 	dem Weg</a:t>
            </a:r>
            <a:endParaRPr lang="de-DE" sz="1600" dirty="0"/>
          </a:p>
        </p:txBody>
      </p:sp>
      <p:sp>
        <p:nvSpPr>
          <p:cNvPr id="8" name="Textfeld 7"/>
          <p:cNvSpPr txBox="1"/>
          <p:nvPr/>
        </p:nvSpPr>
        <p:spPr>
          <a:xfrm>
            <a:off x="8418463" y="2276474"/>
            <a:ext cx="3257600" cy="3046988"/>
          </a:xfrm>
          <a:prstGeom prst="rect">
            <a:avLst/>
          </a:prstGeom>
          <a:noFill/>
        </p:spPr>
        <p:txBody>
          <a:bodyPr wrap="square" rtlCol="0">
            <a:spAutoFit/>
          </a:bodyPr>
          <a:lstStyle/>
          <a:p>
            <a:r>
              <a:rPr lang="de-DE" sz="1600" dirty="0" smtClean="0"/>
              <a:t>Objekte:	- Cockpit</a:t>
            </a:r>
          </a:p>
          <a:p>
            <a:r>
              <a:rPr lang="de-DE" sz="1600" dirty="0" smtClean="0"/>
              <a:t>	- Ü-Ei Andre</a:t>
            </a:r>
          </a:p>
          <a:p>
            <a:r>
              <a:rPr lang="de-DE" sz="1600" dirty="0" smtClean="0"/>
              <a:t>	- Ü-Ei  Marcel</a:t>
            </a:r>
          </a:p>
          <a:p>
            <a:r>
              <a:rPr lang="de-DE" sz="1600" dirty="0" smtClean="0"/>
              <a:t>	</a:t>
            </a:r>
          </a:p>
          <a:p>
            <a:r>
              <a:rPr lang="de-DE" sz="1600" dirty="0" smtClean="0"/>
              <a:t>Animationen:</a:t>
            </a:r>
          </a:p>
          <a:p>
            <a:r>
              <a:rPr lang="de-DE" sz="1600" dirty="0"/>
              <a:t>	</a:t>
            </a:r>
            <a:r>
              <a:rPr lang="de-DE" sz="1600" dirty="0" smtClean="0"/>
              <a:t>- Radardisplay</a:t>
            </a:r>
          </a:p>
          <a:p>
            <a:r>
              <a:rPr lang="de-DE" sz="1600" dirty="0"/>
              <a:t>	</a:t>
            </a:r>
            <a:r>
              <a:rPr lang="de-DE" sz="1600" dirty="0" smtClean="0"/>
              <a:t>- Bewegung Weltraum</a:t>
            </a:r>
          </a:p>
          <a:p>
            <a:endParaRPr lang="de-DE" sz="1600" dirty="0" smtClean="0"/>
          </a:p>
          <a:p>
            <a:r>
              <a:rPr lang="de-DE" sz="1600" dirty="0" smtClean="0"/>
              <a:t>Szenen:	- Cockpit</a:t>
            </a:r>
          </a:p>
          <a:p>
            <a:endParaRPr lang="de-DE" sz="1600" dirty="0" smtClean="0"/>
          </a:p>
          <a:p>
            <a:r>
              <a:rPr lang="de-DE" sz="1600" dirty="0" err="1" smtClean="0"/>
              <a:t>Shots</a:t>
            </a:r>
            <a:r>
              <a:rPr lang="de-DE" sz="1600" dirty="0" smtClean="0"/>
              <a:t>:	- Planeten kommen in 	Sicht</a:t>
            </a:r>
            <a:endParaRPr lang="de-DE" sz="1600" dirty="0"/>
          </a:p>
        </p:txBody>
      </p:sp>
    </p:spTree>
    <p:extLst>
      <p:ext uri="{BB962C8B-B14F-4D97-AF65-F5344CB8AC3E}">
        <p14:creationId xmlns:p14="http://schemas.microsoft.com/office/powerpoint/2010/main" val="22304086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913" y="336125"/>
            <a:ext cx="3257600" cy="1832400"/>
          </a:xfrm>
          <a:prstGeom prst="rect">
            <a:avLst/>
          </a:prstGeom>
          <a:ln>
            <a:solidFill>
              <a:schemeClr val="tx1"/>
            </a:solidFill>
          </a:ln>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1410" y="336125"/>
            <a:ext cx="3257600" cy="1832400"/>
          </a:xfrm>
          <a:prstGeom prst="rect">
            <a:avLst/>
          </a:prstGeom>
          <a:ln>
            <a:solidFill>
              <a:schemeClr val="tx1"/>
            </a:solidFill>
          </a:ln>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7161" y="336125"/>
            <a:ext cx="3257600" cy="1832400"/>
          </a:xfrm>
          <a:prstGeom prst="rect">
            <a:avLst/>
          </a:prstGeom>
          <a:ln>
            <a:solidFill>
              <a:schemeClr val="tx1"/>
            </a:solidFill>
          </a:ln>
        </p:spPr>
      </p:pic>
      <p:sp>
        <p:nvSpPr>
          <p:cNvPr id="5" name="Textfeld 4"/>
          <p:cNvSpPr txBox="1"/>
          <p:nvPr/>
        </p:nvSpPr>
        <p:spPr>
          <a:xfrm>
            <a:off x="442913" y="2276475"/>
            <a:ext cx="3257600" cy="2800767"/>
          </a:xfrm>
          <a:prstGeom prst="rect">
            <a:avLst/>
          </a:prstGeom>
          <a:noFill/>
        </p:spPr>
        <p:txBody>
          <a:bodyPr wrap="square" rtlCol="0">
            <a:spAutoFit/>
          </a:bodyPr>
          <a:lstStyle/>
          <a:p>
            <a:r>
              <a:rPr lang="de-DE" sz="1600" dirty="0" smtClean="0"/>
              <a:t>Objekte:	- Rakete</a:t>
            </a:r>
          </a:p>
          <a:p>
            <a:r>
              <a:rPr lang="de-DE" sz="1600" dirty="0"/>
              <a:t>	</a:t>
            </a:r>
            <a:r>
              <a:rPr lang="de-DE" sz="1600" dirty="0" smtClean="0"/>
              <a:t>- Landekapsel</a:t>
            </a:r>
          </a:p>
          <a:p>
            <a:r>
              <a:rPr lang="de-DE" sz="1600" dirty="0"/>
              <a:t>	</a:t>
            </a:r>
            <a:r>
              <a:rPr lang="de-DE" sz="1600" dirty="0" smtClean="0"/>
              <a:t>- Weltraum</a:t>
            </a:r>
          </a:p>
          <a:p>
            <a:r>
              <a:rPr lang="de-DE" sz="1600" dirty="0"/>
              <a:t>	</a:t>
            </a:r>
            <a:r>
              <a:rPr lang="de-DE" sz="1600" dirty="0" smtClean="0"/>
              <a:t>- Mars</a:t>
            </a:r>
          </a:p>
          <a:p>
            <a:r>
              <a:rPr lang="de-DE" sz="1600" dirty="0" smtClean="0"/>
              <a:t>	</a:t>
            </a:r>
          </a:p>
          <a:p>
            <a:r>
              <a:rPr lang="de-DE" sz="1600" dirty="0" smtClean="0"/>
              <a:t>Animationen:</a:t>
            </a:r>
          </a:p>
          <a:p>
            <a:r>
              <a:rPr lang="de-DE" sz="1600" dirty="0"/>
              <a:t>	</a:t>
            </a:r>
            <a:r>
              <a:rPr lang="de-DE" sz="1600" dirty="0" smtClean="0"/>
              <a:t>- Rakete fliegt</a:t>
            </a:r>
          </a:p>
          <a:p>
            <a:endParaRPr lang="de-DE" sz="1600" dirty="0" smtClean="0"/>
          </a:p>
          <a:p>
            <a:r>
              <a:rPr lang="de-DE" sz="1600" dirty="0" smtClean="0"/>
              <a:t>Szenen:	- Weltraum</a:t>
            </a:r>
          </a:p>
          <a:p>
            <a:endParaRPr lang="de-DE" sz="1600" dirty="0" smtClean="0"/>
          </a:p>
          <a:p>
            <a:r>
              <a:rPr lang="de-DE" sz="1600" dirty="0" err="1" smtClean="0"/>
              <a:t>Shots</a:t>
            </a:r>
            <a:r>
              <a:rPr lang="de-DE" sz="1600" dirty="0" smtClean="0"/>
              <a:t>:	- Mars wird passiert</a:t>
            </a:r>
            <a:endParaRPr lang="de-DE" sz="1600" dirty="0"/>
          </a:p>
        </p:txBody>
      </p:sp>
      <p:sp>
        <p:nvSpPr>
          <p:cNvPr id="6" name="Textfeld 5"/>
          <p:cNvSpPr txBox="1"/>
          <p:nvPr/>
        </p:nvSpPr>
        <p:spPr>
          <a:xfrm>
            <a:off x="4417161" y="2276475"/>
            <a:ext cx="3257600" cy="2800767"/>
          </a:xfrm>
          <a:prstGeom prst="rect">
            <a:avLst/>
          </a:prstGeom>
          <a:noFill/>
        </p:spPr>
        <p:txBody>
          <a:bodyPr wrap="square" rtlCol="0">
            <a:spAutoFit/>
          </a:bodyPr>
          <a:lstStyle/>
          <a:p>
            <a:r>
              <a:rPr lang="de-DE" sz="1600" dirty="0" smtClean="0"/>
              <a:t>Objekte:	- Rakete</a:t>
            </a:r>
          </a:p>
          <a:p>
            <a:r>
              <a:rPr lang="de-DE" sz="1600" dirty="0"/>
              <a:t>	</a:t>
            </a:r>
            <a:r>
              <a:rPr lang="de-DE" sz="1600" dirty="0" smtClean="0"/>
              <a:t>- Landekapsel</a:t>
            </a:r>
          </a:p>
          <a:p>
            <a:r>
              <a:rPr lang="de-DE" sz="1600" dirty="0" smtClean="0"/>
              <a:t>	- Weltraum</a:t>
            </a:r>
          </a:p>
          <a:p>
            <a:r>
              <a:rPr lang="de-DE" sz="1600" dirty="0" smtClean="0"/>
              <a:t>	- </a:t>
            </a:r>
            <a:r>
              <a:rPr lang="de-DE" sz="1600" dirty="0" err="1" smtClean="0"/>
              <a:t>Bounty</a:t>
            </a:r>
            <a:endParaRPr lang="de-DE" sz="1600" dirty="0" smtClean="0"/>
          </a:p>
          <a:p>
            <a:r>
              <a:rPr lang="de-DE" sz="1600" dirty="0" smtClean="0"/>
              <a:t>	</a:t>
            </a:r>
          </a:p>
          <a:p>
            <a:r>
              <a:rPr lang="de-DE" sz="1600" dirty="0" smtClean="0"/>
              <a:t>Animationen:</a:t>
            </a:r>
          </a:p>
          <a:p>
            <a:r>
              <a:rPr lang="de-DE" sz="1600" dirty="0"/>
              <a:t>	</a:t>
            </a:r>
            <a:r>
              <a:rPr lang="de-DE" sz="1600" dirty="0" smtClean="0"/>
              <a:t>- Rakete fliegt</a:t>
            </a:r>
          </a:p>
          <a:p>
            <a:endParaRPr lang="de-DE" sz="1600" dirty="0" smtClean="0"/>
          </a:p>
          <a:p>
            <a:r>
              <a:rPr lang="de-DE" sz="1600" dirty="0" smtClean="0"/>
              <a:t>Szenen:	- Weltraum</a:t>
            </a:r>
          </a:p>
          <a:p>
            <a:endParaRPr lang="de-DE" sz="1600" dirty="0" smtClean="0"/>
          </a:p>
          <a:p>
            <a:r>
              <a:rPr lang="de-DE" sz="1600" dirty="0" err="1" smtClean="0"/>
              <a:t>Shots</a:t>
            </a:r>
            <a:r>
              <a:rPr lang="de-DE" sz="1600" dirty="0" smtClean="0"/>
              <a:t>:	- </a:t>
            </a:r>
            <a:r>
              <a:rPr lang="de-DE" sz="1600" dirty="0" err="1" smtClean="0"/>
              <a:t>Bounty</a:t>
            </a:r>
            <a:r>
              <a:rPr lang="de-DE" sz="1600" dirty="0" smtClean="0"/>
              <a:t> wird passiert</a:t>
            </a:r>
            <a:endParaRPr lang="de-DE" sz="1600" dirty="0"/>
          </a:p>
        </p:txBody>
      </p:sp>
      <p:sp>
        <p:nvSpPr>
          <p:cNvPr id="7" name="Textfeld 6"/>
          <p:cNvSpPr txBox="1"/>
          <p:nvPr/>
        </p:nvSpPr>
        <p:spPr>
          <a:xfrm>
            <a:off x="8391410" y="2276474"/>
            <a:ext cx="3257600" cy="2800767"/>
          </a:xfrm>
          <a:prstGeom prst="rect">
            <a:avLst/>
          </a:prstGeom>
          <a:noFill/>
        </p:spPr>
        <p:txBody>
          <a:bodyPr wrap="square" rtlCol="0">
            <a:spAutoFit/>
          </a:bodyPr>
          <a:lstStyle/>
          <a:p>
            <a:r>
              <a:rPr lang="de-DE" sz="1600" dirty="0" smtClean="0"/>
              <a:t>Objekte:	- Cockpit</a:t>
            </a:r>
          </a:p>
          <a:p>
            <a:r>
              <a:rPr lang="de-DE" sz="1600" dirty="0" smtClean="0"/>
              <a:t>	- Ü-Ei Andre</a:t>
            </a:r>
          </a:p>
          <a:p>
            <a:r>
              <a:rPr lang="de-DE" sz="1600" dirty="0" smtClean="0"/>
              <a:t>	- Ü-Ei  Marcel</a:t>
            </a:r>
          </a:p>
          <a:p>
            <a:r>
              <a:rPr lang="de-DE" sz="1600" dirty="0" smtClean="0"/>
              <a:t>	</a:t>
            </a:r>
          </a:p>
          <a:p>
            <a:r>
              <a:rPr lang="de-DE" sz="1600" dirty="0" smtClean="0"/>
              <a:t>Animationen:</a:t>
            </a:r>
          </a:p>
          <a:p>
            <a:r>
              <a:rPr lang="de-DE" sz="1600" dirty="0"/>
              <a:t>	</a:t>
            </a:r>
            <a:r>
              <a:rPr lang="de-DE" sz="1600" dirty="0" smtClean="0"/>
              <a:t>- Radardisplay</a:t>
            </a:r>
          </a:p>
          <a:p>
            <a:r>
              <a:rPr lang="de-DE" sz="1600" dirty="0" smtClean="0"/>
              <a:t>	- Bewegung Weltraum</a:t>
            </a:r>
          </a:p>
          <a:p>
            <a:endParaRPr lang="de-DE" sz="1600" dirty="0" smtClean="0"/>
          </a:p>
          <a:p>
            <a:r>
              <a:rPr lang="de-DE" sz="1600" dirty="0" smtClean="0"/>
              <a:t>Szenen:	- Cockpit</a:t>
            </a:r>
          </a:p>
          <a:p>
            <a:endParaRPr lang="de-DE" sz="1600" dirty="0" smtClean="0"/>
          </a:p>
          <a:p>
            <a:r>
              <a:rPr lang="de-DE" sz="1600" dirty="0" err="1" smtClean="0"/>
              <a:t>Shots</a:t>
            </a:r>
            <a:r>
              <a:rPr lang="de-DE" sz="1600" dirty="0" smtClean="0"/>
              <a:t>:	- </a:t>
            </a:r>
            <a:r>
              <a:rPr lang="de-DE" sz="1600" dirty="0" err="1" smtClean="0"/>
              <a:t>Twix</a:t>
            </a:r>
            <a:r>
              <a:rPr lang="de-DE" sz="1600" dirty="0" smtClean="0"/>
              <a:t> kommt in Sicht</a:t>
            </a:r>
            <a:endParaRPr lang="de-DE" sz="1600" dirty="0"/>
          </a:p>
        </p:txBody>
      </p:sp>
    </p:spTree>
    <p:extLst>
      <p:ext uri="{BB962C8B-B14F-4D97-AF65-F5344CB8AC3E}">
        <p14:creationId xmlns:p14="http://schemas.microsoft.com/office/powerpoint/2010/main" val="21070677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größten Herausforderungen</a:t>
            </a:r>
            <a:endParaRPr lang="de-DE" dirty="0"/>
          </a:p>
        </p:txBody>
      </p:sp>
      <p:sp>
        <p:nvSpPr>
          <p:cNvPr id="3" name="Textplatzhalter 2"/>
          <p:cNvSpPr>
            <a:spLocks noGrp="1"/>
          </p:cNvSpPr>
          <p:nvPr>
            <p:ph type="body" idx="1"/>
          </p:nvPr>
        </p:nvSpPr>
        <p:spPr/>
        <p:txBody>
          <a:bodyPr/>
          <a:lstStyle/>
          <a:p>
            <a:r>
              <a:rPr lang="de-DE" dirty="0" smtClean="0"/>
              <a:t>Und ihre Lösungen</a:t>
            </a:r>
            <a:endParaRPr lang="de-DE" dirty="0"/>
          </a:p>
        </p:txBody>
      </p:sp>
    </p:spTree>
    <p:extLst>
      <p:ext uri="{BB962C8B-B14F-4D97-AF65-F5344CB8AC3E}">
        <p14:creationId xmlns:p14="http://schemas.microsoft.com/office/powerpoint/2010/main" val="19318238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913" y="336125"/>
            <a:ext cx="3257600" cy="1832400"/>
          </a:xfrm>
          <a:prstGeom prst="rect">
            <a:avLst/>
          </a:prstGeom>
          <a:ln>
            <a:solidFill>
              <a:schemeClr val="tx1"/>
            </a:solidFill>
          </a:ln>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0688" y="336125"/>
            <a:ext cx="3257600" cy="1832400"/>
          </a:xfrm>
          <a:prstGeom prst="rect">
            <a:avLst/>
          </a:prstGeom>
          <a:ln>
            <a:solidFill>
              <a:schemeClr val="tx1"/>
            </a:solidFill>
          </a:ln>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8463" y="336125"/>
            <a:ext cx="3257600" cy="1832400"/>
          </a:xfrm>
          <a:prstGeom prst="rect">
            <a:avLst/>
          </a:prstGeom>
          <a:ln>
            <a:solidFill>
              <a:schemeClr val="tx1"/>
            </a:solidFill>
          </a:ln>
        </p:spPr>
      </p:pic>
      <p:sp>
        <p:nvSpPr>
          <p:cNvPr id="5" name="Textfeld 4"/>
          <p:cNvSpPr txBox="1"/>
          <p:nvPr/>
        </p:nvSpPr>
        <p:spPr>
          <a:xfrm>
            <a:off x="442913" y="2276475"/>
            <a:ext cx="3257600" cy="2800767"/>
          </a:xfrm>
          <a:prstGeom prst="rect">
            <a:avLst/>
          </a:prstGeom>
          <a:noFill/>
        </p:spPr>
        <p:txBody>
          <a:bodyPr wrap="square" rtlCol="0">
            <a:spAutoFit/>
          </a:bodyPr>
          <a:lstStyle/>
          <a:p>
            <a:r>
              <a:rPr lang="de-DE" sz="1600" dirty="0" smtClean="0"/>
              <a:t>Objekte:	- Cockpit</a:t>
            </a:r>
          </a:p>
          <a:p>
            <a:r>
              <a:rPr lang="de-DE" sz="1600" dirty="0" smtClean="0"/>
              <a:t>	- Ü-Ei Andre</a:t>
            </a:r>
          </a:p>
          <a:p>
            <a:r>
              <a:rPr lang="de-DE" sz="1600" dirty="0" smtClean="0"/>
              <a:t>	- Ü-Ei  Marcel</a:t>
            </a:r>
          </a:p>
          <a:p>
            <a:r>
              <a:rPr lang="de-DE" sz="1600" dirty="0" smtClean="0"/>
              <a:t>	</a:t>
            </a:r>
          </a:p>
          <a:p>
            <a:r>
              <a:rPr lang="de-DE" sz="1600" dirty="0" smtClean="0"/>
              <a:t>Animationen:</a:t>
            </a:r>
          </a:p>
          <a:p>
            <a:r>
              <a:rPr lang="de-DE" sz="1600" dirty="0" smtClean="0"/>
              <a:t>	- Radardisplay (</a:t>
            </a:r>
            <a:r>
              <a:rPr lang="de-DE" sz="1600" dirty="0" err="1" smtClean="0"/>
              <a:t>Twix</a:t>
            </a:r>
            <a:r>
              <a:rPr lang="de-DE" sz="1600" dirty="0" smtClean="0"/>
              <a:t> 	kommt in Sicht)</a:t>
            </a:r>
          </a:p>
          <a:p>
            <a:endParaRPr lang="de-DE" sz="1600" dirty="0" smtClean="0"/>
          </a:p>
          <a:p>
            <a:r>
              <a:rPr lang="de-DE" sz="1600" dirty="0" smtClean="0"/>
              <a:t>Szenen:	- Cockpit</a:t>
            </a:r>
          </a:p>
          <a:p>
            <a:endParaRPr lang="de-DE" sz="1600" dirty="0" smtClean="0"/>
          </a:p>
          <a:p>
            <a:r>
              <a:rPr lang="de-DE" sz="1600" dirty="0" err="1" smtClean="0"/>
              <a:t>Shots</a:t>
            </a:r>
            <a:r>
              <a:rPr lang="de-DE" sz="1600" dirty="0" smtClean="0"/>
              <a:t>:	- </a:t>
            </a:r>
            <a:r>
              <a:rPr lang="de-DE" sz="1600" dirty="0" err="1" smtClean="0"/>
              <a:t>Twix</a:t>
            </a:r>
            <a:r>
              <a:rPr lang="de-DE" sz="1600" dirty="0" smtClean="0"/>
              <a:t> kommt in Sicht</a:t>
            </a:r>
            <a:endParaRPr lang="de-DE" sz="1600" dirty="0"/>
          </a:p>
        </p:txBody>
      </p:sp>
      <p:sp>
        <p:nvSpPr>
          <p:cNvPr id="6" name="Textfeld 5"/>
          <p:cNvSpPr txBox="1"/>
          <p:nvPr/>
        </p:nvSpPr>
        <p:spPr>
          <a:xfrm>
            <a:off x="4430688" y="2276475"/>
            <a:ext cx="3257600" cy="3046988"/>
          </a:xfrm>
          <a:prstGeom prst="rect">
            <a:avLst/>
          </a:prstGeom>
          <a:noFill/>
        </p:spPr>
        <p:txBody>
          <a:bodyPr wrap="square" rtlCol="0">
            <a:spAutoFit/>
          </a:bodyPr>
          <a:lstStyle/>
          <a:p>
            <a:r>
              <a:rPr lang="de-DE" sz="1600" dirty="0" smtClean="0"/>
              <a:t>Objekte:	- Cockpit</a:t>
            </a:r>
          </a:p>
          <a:p>
            <a:r>
              <a:rPr lang="de-DE" sz="1600" dirty="0" smtClean="0"/>
              <a:t>	- Ü-Ei Andre</a:t>
            </a:r>
          </a:p>
          <a:p>
            <a:r>
              <a:rPr lang="de-DE" sz="1600" dirty="0" smtClean="0"/>
              <a:t>	- Ü-Ei  Marcel</a:t>
            </a:r>
          </a:p>
          <a:p>
            <a:r>
              <a:rPr lang="de-DE" sz="1600" dirty="0"/>
              <a:t>	</a:t>
            </a:r>
            <a:r>
              <a:rPr lang="de-DE" sz="1600" dirty="0" smtClean="0"/>
              <a:t>- </a:t>
            </a:r>
            <a:r>
              <a:rPr lang="de-DE" sz="1600" dirty="0" err="1" smtClean="0"/>
              <a:t>Twix</a:t>
            </a:r>
            <a:endParaRPr lang="de-DE" sz="1600" dirty="0" smtClean="0"/>
          </a:p>
          <a:p>
            <a:r>
              <a:rPr lang="de-DE" sz="1600" dirty="0" smtClean="0"/>
              <a:t>	</a:t>
            </a:r>
          </a:p>
          <a:p>
            <a:r>
              <a:rPr lang="de-DE" sz="1600" dirty="0" smtClean="0"/>
              <a:t>Animationen:</a:t>
            </a:r>
          </a:p>
          <a:p>
            <a:r>
              <a:rPr lang="de-DE" sz="1600" dirty="0"/>
              <a:t>	</a:t>
            </a:r>
            <a:r>
              <a:rPr lang="de-DE" sz="1600" dirty="0" smtClean="0"/>
              <a:t>- </a:t>
            </a:r>
            <a:r>
              <a:rPr lang="de-DE" sz="1600" dirty="0" err="1" smtClean="0"/>
              <a:t>Twix</a:t>
            </a:r>
            <a:r>
              <a:rPr lang="de-DE" sz="1600" dirty="0" smtClean="0"/>
              <a:t> kommt näher</a:t>
            </a:r>
          </a:p>
          <a:p>
            <a:r>
              <a:rPr lang="de-DE" sz="1600" dirty="0"/>
              <a:t>	</a:t>
            </a:r>
            <a:r>
              <a:rPr lang="de-DE" sz="1600" dirty="0" smtClean="0"/>
              <a:t>- Bewegung Weltraum</a:t>
            </a:r>
          </a:p>
          <a:p>
            <a:endParaRPr lang="de-DE" sz="1600" dirty="0" smtClean="0"/>
          </a:p>
          <a:p>
            <a:r>
              <a:rPr lang="de-DE" sz="1600" dirty="0" smtClean="0"/>
              <a:t>Szenen:	- Cockpit</a:t>
            </a:r>
          </a:p>
          <a:p>
            <a:endParaRPr lang="de-DE" sz="1600" dirty="0" smtClean="0"/>
          </a:p>
          <a:p>
            <a:r>
              <a:rPr lang="de-DE" sz="1600" dirty="0" err="1" smtClean="0"/>
              <a:t>Shots</a:t>
            </a:r>
            <a:r>
              <a:rPr lang="de-DE" sz="1600" dirty="0" smtClean="0"/>
              <a:t>:	- </a:t>
            </a:r>
            <a:r>
              <a:rPr lang="de-DE" sz="1600" dirty="0" err="1" smtClean="0"/>
              <a:t>Twix</a:t>
            </a:r>
            <a:r>
              <a:rPr lang="de-DE" sz="1600" dirty="0" smtClean="0"/>
              <a:t> kommt in Sicht</a:t>
            </a:r>
            <a:endParaRPr lang="de-DE" sz="1600" dirty="0"/>
          </a:p>
        </p:txBody>
      </p:sp>
      <p:sp>
        <p:nvSpPr>
          <p:cNvPr id="7" name="Textfeld 6"/>
          <p:cNvSpPr txBox="1"/>
          <p:nvPr/>
        </p:nvSpPr>
        <p:spPr>
          <a:xfrm>
            <a:off x="8418463" y="2276475"/>
            <a:ext cx="3257600" cy="2800767"/>
          </a:xfrm>
          <a:prstGeom prst="rect">
            <a:avLst/>
          </a:prstGeom>
          <a:noFill/>
        </p:spPr>
        <p:txBody>
          <a:bodyPr wrap="square" rtlCol="0">
            <a:spAutoFit/>
          </a:bodyPr>
          <a:lstStyle/>
          <a:p>
            <a:r>
              <a:rPr lang="de-DE" sz="1600" dirty="0" smtClean="0"/>
              <a:t>Objekte:	- Rakete</a:t>
            </a:r>
          </a:p>
          <a:p>
            <a:r>
              <a:rPr lang="de-DE" sz="1600" dirty="0"/>
              <a:t>	</a:t>
            </a:r>
            <a:r>
              <a:rPr lang="de-DE" sz="1600" dirty="0" smtClean="0"/>
              <a:t>- Landekapsel</a:t>
            </a:r>
          </a:p>
          <a:p>
            <a:r>
              <a:rPr lang="de-DE" sz="1600" dirty="0"/>
              <a:t>	</a:t>
            </a:r>
            <a:r>
              <a:rPr lang="de-DE" sz="1600" dirty="0" smtClean="0"/>
              <a:t>- Weltraum</a:t>
            </a:r>
          </a:p>
          <a:p>
            <a:r>
              <a:rPr lang="de-DE" sz="1600" dirty="0"/>
              <a:t>	</a:t>
            </a:r>
            <a:r>
              <a:rPr lang="de-DE" sz="1600" dirty="0" smtClean="0"/>
              <a:t>- </a:t>
            </a:r>
            <a:r>
              <a:rPr lang="de-DE" sz="1600" dirty="0" err="1" smtClean="0"/>
              <a:t>Twix</a:t>
            </a:r>
            <a:endParaRPr lang="de-DE" sz="1600" dirty="0" smtClean="0"/>
          </a:p>
          <a:p>
            <a:r>
              <a:rPr lang="de-DE" sz="1600" dirty="0" smtClean="0"/>
              <a:t>	</a:t>
            </a:r>
          </a:p>
          <a:p>
            <a:r>
              <a:rPr lang="de-DE" sz="1600" dirty="0" smtClean="0"/>
              <a:t>Animationen:</a:t>
            </a:r>
          </a:p>
          <a:p>
            <a:r>
              <a:rPr lang="de-DE" sz="1600" dirty="0"/>
              <a:t>	</a:t>
            </a:r>
            <a:r>
              <a:rPr lang="de-DE" sz="1600" dirty="0" smtClean="0"/>
              <a:t>- Rakete fliegt</a:t>
            </a:r>
          </a:p>
          <a:p>
            <a:endParaRPr lang="de-DE" sz="1600" dirty="0" smtClean="0"/>
          </a:p>
          <a:p>
            <a:r>
              <a:rPr lang="de-DE" sz="1600" dirty="0" smtClean="0"/>
              <a:t>Szenen:	- Weltraum</a:t>
            </a:r>
          </a:p>
          <a:p>
            <a:endParaRPr lang="de-DE" sz="1600" dirty="0" smtClean="0"/>
          </a:p>
          <a:p>
            <a:r>
              <a:rPr lang="de-DE" sz="1600" dirty="0" err="1" smtClean="0"/>
              <a:t>Shots</a:t>
            </a:r>
            <a:r>
              <a:rPr lang="de-DE" sz="1600" dirty="0" smtClean="0"/>
              <a:t>:	- Rakete erreicht </a:t>
            </a:r>
            <a:r>
              <a:rPr lang="de-DE" sz="1600" dirty="0" err="1" smtClean="0"/>
              <a:t>Twix</a:t>
            </a:r>
            <a:endParaRPr lang="de-DE" sz="1600" dirty="0"/>
          </a:p>
        </p:txBody>
      </p:sp>
    </p:spTree>
    <p:extLst>
      <p:ext uri="{BB962C8B-B14F-4D97-AF65-F5344CB8AC3E}">
        <p14:creationId xmlns:p14="http://schemas.microsoft.com/office/powerpoint/2010/main" val="8104132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913" y="336125"/>
            <a:ext cx="3257600" cy="1832400"/>
          </a:xfrm>
          <a:prstGeom prst="rect">
            <a:avLst/>
          </a:prstGeom>
          <a:ln>
            <a:solidFill>
              <a:schemeClr val="tx1"/>
            </a:solidFill>
          </a:ln>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8463" y="336125"/>
            <a:ext cx="3257600" cy="1832400"/>
          </a:xfrm>
          <a:prstGeom prst="rect">
            <a:avLst/>
          </a:prstGeom>
          <a:ln>
            <a:solidFill>
              <a:schemeClr val="tx1"/>
            </a:solidFill>
          </a:ln>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0688" y="336125"/>
            <a:ext cx="3257600" cy="1832400"/>
          </a:xfrm>
          <a:prstGeom prst="rect">
            <a:avLst/>
          </a:prstGeom>
          <a:ln>
            <a:solidFill>
              <a:schemeClr val="tx1"/>
            </a:solidFill>
          </a:ln>
        </p:spPr>
      </p:pic>
      <p:sp>
        <p:nvSpPr>
          <p:cNvPr id="5" name="Textfeld 4"/>
          <p:cNvSpPr txBox="1"/>
          <p:nvPr/>
        </p:nvSpPr>
        <p:spPr>
          <a:xfrm>
            <a:off x="8418463" y="2276475"/>
            <a:ext cx="3257600" cy="2800767"/>
          </a:xfrm>
          <a:prstGeom prst="rect">
            <a:avLst/>
          </a:prstGeom>
          <a:noFill/>
        </p:spPr>
        <p:txBody>
          <a:bodyPr wrap="square" rtlCol="0">
            <a:spAutoFit/>
          </a:bodyPr>
          <a:lstStyle/>
          <a:p>
            <a:r>
              <a:rPr lang="de-DE" sz="1600" dirty="0" smtClean="0"/>
              <a:t>Objekte:	- Rakete</a:t>
            </a:r>
          </a:p>
          <a:p>
            <a:r>
              <a:rPr lang="de-DE" sz="1600" dirty="0"/>
              <a:t>	</a:t>
            </a:r>
            <a:r>
              <a:rPr lang="de-DE" sz="1600" dirty="0" smtClean="0"/>
              <a:t>- Landekapsel</a:t>
            </a:r>
          </a:p>
          <a:p>
            <a:r>
              <a:rPr lang="de-DE" sz="1600" dirty="0"/>
              <a:t>	</a:t>
            </a:r>
            <a:r>
              <a:rPr lang="de-DE" sz="1600" dirty="0" smtClean="0"/>
              <a:t>- Weltraum</a:t>
            </a:r>
          </a:p>
          <a:p>
            <a:r>
              <a:rPr lang="de-DE" sz="1600" dirty="0"/>
              <a:t>	</a:t>
            </a:r>
            <a:r>
              <a:rPr lang="de-DE" sz="1600" dirty="0" smtClean="0"/>
              <a:t>- </a:t>
            </a:r>
            <a:r>
              <a:rPr lang="de-DE" sz="1600" dirty="0" err="1" smtClean="0"/>
              <a:t>Twix</a:t>
            </a:r>
            <a:endParaRPr lang="de-DE" sz="1600" dirty="0" smtClean="0"/>
          </a:p>
          <a:p>
            <a:r>
              <a:rPr lang="de-DE" sz="1600" dirty="0" smtClean="0"/>
              <a:t>	</a:t>
            </a:r>
          </a:p>
          <a:p>
            <a:r>
              <a:rPr lang="de-DE" sz="1600" dirty="0" smtClean="0"/>
              <a:t>Animationen:</a:t>
            </a:r>
          </a:p>
          <a:p>
            <a:r>
              <a:rPr lang="de-DE" sz="1600" dirty="0"/>
              <a:t>	</a:t>
            </a:r>
            <a:r>
              <a:rPr lang="de-DE" sz="1600" dirty="0" smtClean="0"/>
              <a:t>- Landekapsel fliegt los </a:t>
            </a:r>
          </a:p>
          <a:p>
            <a:endParaRPr lang="de-DE" sz="1600" dirty="0" smtClean="0"/>
          </a:p>
          <a:p>
            <a:r>
              <a:rPr lang="de-DE" sz="1600" dirty="0" smtClean="0"/>
              <a:t>Szenen:	- Weltraum</a:t>
            </a:r>
          </a:p>
          <a:p>
            <a:endParaRPr lang="de-DE" sz="1600" dirty="0" smtClean="0"/>
          </a:p>
          <a:p>
            <a:r>
              <a:rPr lang="de-DE" sz="1600" dirty="0" err="1" smtClean="0"/>
              <a:t>Shots</a:t>
            </a:r>
            <a:r>
              <a:rPr lang="de-DE" sz="1600" dirty="0" smtClean="0"/>
              <a:t>:	- Rakete erreicht </a:t>
            </a:r>
            <a:r>
              <a:rPr lang="de-DE" sz="1600" dirty="0" err="1" smtClean="0"/>
              <a:t>Twix</a:t>
            </a:r>
            <a:endParaRPr lang="de-DE" sz="1600" dirty="0"/>
          </a:p>
        </p:txBody>
      </p:sp>
      <p:sp>
        <p:nvSpPr>
          <p:cNvPr id="6" name="Textfeld 5"/>
          <p:cNvSpPr txBox="1"/>
          <p:nvPr/>
        </p:nvSpPr>
        <p:spPr>
          <a:xfrm>
            <a:off x="4430688" y="2276474"/>
            <a:ext cx="3257600" cy="3293209"/>
          </a:xfrm>
          <a:prstGeom prst="rect">
            <a:avLst/>
          </a:prstGeom>
          <a:noFill/>
        </p:spPr>
        <p:txBody>
          <a:bodyPr wrap="square" rtlCol="0">
            <a:spAutoFit/>
          </a:bodyPr>
          <a:lstStyle/>
          <a:p>
            <a:r>
              <a:rPr lang="de-DE" sz="1600" dirty="0" smtClean="0"/>
              <a:t>Objekte:	- Rakete</a:t>
            </a:r>
          </a:p>
          <a:p>
            <a:r>
              <a:rPr lang="de-DE" sz="1600" dirty="0"/>
              <a:t>	</a:t>
            </a:r>
            <a:r>
              <a:rPr lang="de-DE" sz="1600" dirty="0" smtClean="0"/>
              <a:t>- Landekapsel</a:t>
            </a:r>
          </a:p>
          <a:p>
            <a:r>
              <a:rPr lang="de-DE" sz="1600" dirty="0"/>
              <a:t>	</a:t>
            </a:r>
            <a:r>
              <a:rPr lang="de-DE" sz="1600" dirty="0" smtClean="0"/>
              <a:t>- Weltraum</a:t>
            </a:r>
          </a:p>
          <a:p>
            <a:r>
              <a:rPr lang="de-DE" sz="1600" dirty="0"/>
              <a:t>	</a:t>
            </a:r>
            <a:r>
              <a:rPr lang="de-DE" sz="1600" dirty="0" smtClean="0"/>
              <a:t>- </a:t>
            </a:r>
            <a:r>
              <a:rPr lang="de-DE" sz="1600" dirty="0" err="1" smtClean="0"/>
              <a:t>Twix</a:t>
            </a:r>
            <a:endParaRPr lang="de-DE" sz="1600" dirty="0" smtClean="0"/>
          </a:p>
          <a:p>
            <a:r>
              <a:rPr lang="de-DE" sz="1600" dirty="0" smtClean="0"/>
              <a:t>	</a:t>
            </a:r>
          </a:p>
          <a:p>
            <a:r>
              <a:rPr lang="de-DE" sz="1600" dirty="0" smtClean="0"/>
              <a:t>Animationen:</a:t>
            </a:r>
          </a:p>
          <a:p>
            <a:r>
              <a:rPr lang="de-DE" sz="1600" dirty="0"/>
              <a:t>	</a:t>
            </a:r>
            <a:r>
              <a:rPr lang="de-DE" sz="1600" dirty="0" smtClean="0"/>
              <a:t>- Landekapsel koppelt sich 	ab</a:t>
            </a:r>
          </a:p>
          <a:p>
            <a:r>
              <a:rPr lang="de-DE" sz="1600" dirty="0"/>
              <a:t>	</a:t>
            </a:r>
            <a:r>
              <a:rPr lang="de-DE" sz="1600" dirty="0" smtClean="0"/>
              <a:t>- Landekapsel fliegt los</a:t>
            </a:r>
          </a:p>
          <a:p>
            <a:endParaRPr lang="de-DE" sz="1600" dirty="0" smtClean="0"/>
          </a:p>
          <a:p>
            <a:r>
              <a:rPr lang="de-DE" sz="1600" dirty="0" smtClean="0"/>
              <a:t>Szenen:	- Weltraum</a:t>
            </a:r>
          </a:p>
          <a:p>
            <a:endParaRPr lang="de-DE" sz="1600" dirty="0" smtClean="0"/>
          </a:p>
          <a:p>
            <a:r>
              <a:rPr lang="de-DE" sz="1600" dirty="0" err="1" smtClean="0"/>
              <a:t>Shots</a:t>
            </a:r>
            <a:r>
              <a:rPr lang="de-DE" sz="1600" dirty="0" smtClean="0"/>
              <a:t>:	- Rakete erreicht </a:t>
            </a:r>
            <a:r>
              <a:rPr lang="de-DE" sz="1600" dirty="0" err="1" smtClean="0"/>
              <a:t>Twix</a:t>
            </a:r>
            <a:endParaRPr lang="de-DE" sz="1600" dirty="0"/>
          </a:p>
        </p:txBody>
      </p:sp>
      <p:sp>
        <p:nvSpPr>
          <p:cNvPr id="7" name="Textfeld 6"/>
          <p:cNvSpPr txBox="1"/>
          <p:nvPr/>
        </p:nvSpPr>
        <p:spPr>
          <a:xfrm>
            <a:off x="442913" y="2276475"/>
            <a:ext cx="3257600" cy="2800767"/>
          </a:xfrm>
          <a:prstGeom prst="rect">
            <a:avLst/>
          </a:prstGeom>
          <a:noFill/>
        </p:spPr>
        <p:txBody>
          <a:bodyPr wrap="square" rtlCol="0">
            <a:spAutoFit/>
          </a:bodyPr>
          <a:lstStyle/>
          <a:p>
            <a:r>
              <a:rPr lang="de-DE" sz="1600" dirty="0" smtClean="0"/>
              <a:t>Objekte:	- Rakete</a:t>
            </a:r>
          </a:p>
          <a:p>
            <a:r>
              <a:rPr lang="de-DE" sz="1600" dirty="0"/>
              <a:t>	</a:t>
            </a:r>
            <a:r>
              <a:rPr lang="de-DE" sz="1600" dirty="0" smtClean="0"/>
              <a:t>- Landekapsel</a:t>
            </a:r>
          </a:p>
          <a:p>
            <a:r>
              <a:rPr lang="de-DE" sz="1600" dirty="0"/>
              <a:t>	</a:t>
            </a:r>
            <a:r>
              <a:rPr lang="de-DE" sz="1600" dirty="0" smtClean="0"/>
              <a:t>- Weltraum</a:t>
            </a:r>
          </a:p>
          <a:p>
            <a:r>
              <a:rPr lang="de-DE" sz="1600" dirty="0"/>
              <a:t>	</a:t>
            </a:r>
            <a:r>
              <a:rPr lang="de-DE" sz="1600" dirty="0" smtClean="0"/>
              <a:t>- </a:t>
            </a:r>
            <a:r>
              <a:rPr lang="de-DE" sz="1600" dirty="0" err="1" smtClean="0"/>
              <a:t>Twix</a:t>
            </a:r>
            <a:endParaRPr lang="de-DE" sz="1600" dirty="0" smtClean="0"/>
          </a:p>
          <a:p>
            <a:r>
              <a:rPr lang="de-DE" sz="1600" dirty="0" smtClean="0"/>
              <a:t>	</a:t>
            </a:r>
          </a:p>
          <a:p>
            <a:r>
              <a:rPr lang="de-DE" sz="1600" dirty="0" smtClean="0"/>
              <a:t>Animationen:</a:t>
            </a:r>
          </a:p>
          <a:p>
            <a:r>
              <a:rPr lang="de-DE" sz="1600" dirty="0"/>
              <a:t>	</a:t>
            </a:r>
            <a:r>
              <a:rPr lang="de-DE" sz="1600" dirty="0" smtClean="0"/>
              <a:t>- Rakete stoppt</a:t>
            </a:r>
          </a:p>
          <a:p>
            <a:endParaRPr lang="de-DE" sz="1600" dirty="0" smtClean="0"/>
          </a:p>
          <a:p>
            <a:r>
              <a:rPr lang="de-DE" sz="1600" dirty="0" smtClean="0"/>
              <a:t>Szenen:	- Weltraum</a:t>
            </a:r>
          </a:p>
          <a:p>
            <a:endParaRPr lang="de-DE" sz="1600" dirty="0" smtClean="0"/>
          </a:p>
          <a:p>
            <a:r>
              <a:rPr lang="de-DE" sz="1600" dirty="0" err="1" smtClean="0"/>
              <a:t>Shots</a:t>
            </a:r>
            <a:r>
              <a:rPr lang="de-DE" sz="1600" dirty="0" smtClean="0"/>
              <a:t>:	- Rakete erreicht </a:t>
            </a:r>
            <a:r>
              <a:rPr lang="de-DE" sz="1600" dirty="0" err="1" smtClean="0"/>
              <a:t>Twix</a:t>
            </a:r>
            <a:endParaRPr lang="de-DE" sz="1600" dirty="0"/>
          </a:p>
        </p:txBody>
      </p:sp>
    </p:spTree>
    <p:extLst>
      <p:ext uri="{BB962C8B-B14F-4D97-AF65-F5344CB8AC3E}">
        <p14:creationId xmlns:p14="http://schemas.microsoft.com/office/powerpoint/2010/main" val="38795292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913" y="336125"/>
            <a:ext cx="3257600" cy="1832400"/>
          </a:xfrm>
          <a:prstGeom prst="rect">
            <a:avLst/>
          </a:prstGeom>
          <a:ln>
            <a:solidFill>
              <a:schemeClr val="tx1"/>
            </a:solidFill>
          </a:ln>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8463" y="336125"/>
            <a:ext cx="3257600" cy="1832400"/>
          </a:xfrm>
          <a:prstGeom prst="rect">
            <a:avLst/>
          </a:prstGeom>
          <a:ln>
            <a:solidFill>
              <a:schemeClr val="tx1"/>
            </a:solidFill>
          </a:ln>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0688" y="336125"/>
            <a:ext cx="3257600" cy="1832400"/>
          </a:xfrm>
          <a:prstGeom prst="rect">
            <a:avLst/>
          </a:prstGeom>
          <a:ln>
            <a:solidFill>
              <a:schemeClr val="tx1"/>
            </a:solidFill>
          </a:ln>
        </p:spPr>
      </p:pic>
      <p:sp>
        <p:nvSpPr>
          <p:cNvPr id="5" name="Textfeld 4"/>
          <p:cNvSpPr txBox="1"/>
          <p:nvPr/>
        </p:nvSpPr>
        <p:spPr>
          <a:xfrm>
            <a:off x="8418463" y="2276475"/>
            <a:ext cx="3257600" cy="2308324"/>
          </a:xfrm>
          <a:prstGeom prst="rect">
            <a:avLst/>
          </a:prstGeom>
          <a:noFill/>
        </p:spPr>
        <p:txBody>
          <a:bodyPr wrap="square" rtlCol="0">
            <a:spAutoFit/>
          </a:bodyPr>
          <a:lstStyle/>
          <a:p>
            <a:r>
              <a:rPr lang="de-DE" sz="1600" dirty="0" smtClean="0"/>
              <a:t>Objekte:	- Landekapsel</a:t>
            </a:r>
          </a:p>
          <a:p>
            <a:r>
              <a:rPr lang="de-DE" sz="1600" dirty="0" smtClean="0"/>
              <a:t>	- </a:t>
            </a:r>
            <a:r>
              <a:rPr lang="de-DE" sz="1600" dirty="0" err="1" smtClean="0"/>
              <a:t>Twixoberfläche</a:t>
            </a:r>
            <a:endParaRPr lang="de-DE" sz="1600" dirty="0" smtClean="0"/>
          </a:p>
          <a:p>
            <a:r>
              <a:rPr lang="de-DE" sz="1600" dirty="0" smtClean="0"/>
              <a:t>	</a:t>
            </a:r>
          </a:p>
          <a:p>
            <a:r>
              <a:rPr lang="de-DE" sz="1600" dirty="0" smtClean="0"/>
              <a:t>Animationen:</a:t>
            </a:r>
          </a:p>
          <a:p>
            <a:r>
              <a:rPr lang="de-DE" sz="1600" dirty="0"/>
              <a:t>	</a:t>
            </a:r>
            <a:r>
              <a:rPr lang="de-DE" sz="1600" dirty="0" smtClean="0"/>
              <a:t>- Landekapsel stürzt ab</a:t>
            </a:r>
          </a:p>
          <a:p>
            <a:endParaRPr lang="de-DE" sz="1600" dirty="0" smtClean="0"/>
          </a:p>
          <a:p>
            <a:r>
              <a:rPr lang="de-DE" sz="1600" dirty="0" smtClean="0"/>
              <a:t>Szenen:	- </a:t>
            </a:r>
            <a:r>
              <a:rPr lang="de-DE" sz="1600" dirty="0" err="1" smtClean="0"/>
              <a:t>Twixoberfläche</a:t>
            </a:r>
            <a:endParaRPr lang="de-DE" sz="1600" dirty="0" smtClean="0"/>
          </a:p>
          <a:p>
            <a:endParaRPr lang="de-DE" sz="1600" dirty="0" smtClean="0"/>
          </a:p>
          <a:p>
            <a:r>
              <a:rPr lang="de-DE" sz="1600" dirty="0" err="1" smtClean="0"/>
              <a:t>Shots</a:t>
            </a:r>
            <a:r>
              <a:rPr lang="de-DE" sz="1600" dirty="0" smtClean="0"/>
              <a:t>:	- Landekapsel stürzt ab</a:t>
            </a:r>
            <a:endParaRPr lang="de-DE" sz="1600" dirty="0"/>
          </a:p>
        </p:txBody>
      </p:sp>
      <p:sp>
        <p:nvSpPr>
          <p:cNvPr id="6" name="Textfeld 5"/>
          <p:cNvSpPr txBox="1"/>
          <p:nvPr/>
        </p:nvSpPr>
        <p:spPr>
          <a:xfrm>
            <a:off x="4430688" y="2276475"/>
            <a:ext cx="3257600" cy="2554545"/>
          </a:xfrm>
          <a:prstGeom prst="rect">
            <a:avLst/>
          </a:prstGeom>
          <a:noFill/>
        </p:spPr>
        <p:txBody>
          <a:bodyPr wrap="square" rtlCol="0">
            <a:spAutoFit/>
          </a:bodyPr>
          <a:lstStyle/>
          <a:p>
            <a:r>
              <a:rPr lang="de-DE" sz="1600" dirty="0" smtClean="0"/>
              <a:t>Objekte:	- Cockpit</a:t>
            </a:r>
          </a:p>
          <a:p>
            <a:r>
              <a:rPr lang="de-DE" sz="1600" dirty="0" smtClean="0"/>
              <a:t>	- Ü-Ei Andre</a:t>
            </a:r>
          </a:p>
          <a:p>
            <a:r>
              <a:rPr lang="de-DE" sz="1600" dirty="0" smtClean="0"/>
              <a:t>	- Ü-Ei  Marcel</a:t>
            </a:r>
          </a:p>
          <a:p>
            <a:r>
              <a:rPr lang="de-DE" sz="1600" dirty="0" smtClean="0"/>
              <a:t>	</a:t>
            </a:r>
          </a:p>
          <a:p>
            <a:r>
              <a:rPr lang="de-DE" sz="1600" dirty="0" smtClean="0"/>
              <a:t>Animationen:</a:t>
            </a:r>
          </a:p>
          <a:p>
            <a:r>
              <a:rPr lang="de-DE" sz="1600" dirty="0"/>
              <a:t>	</a:t>
            </a:r>
            <a:r>
              <a:rPr lang="de-DE" sz="1600" dirty="0" smtClean="0"/>
              <a:t>- Alarmlicht</a:t>
            </a:r>
          </a:p>
          <a:p>
            <a:endParaRPr lang="de-DE" sz="1600" dirty="0" smtClean="0"/>
          </a:p>
          <a:p>
            <a:r>
              <a:rPr lang="de-DE" sz="1600" dirty="0" smtClean="0"/>
              <a:t>Szenen:	- Cockpit</a:t>
            </a:r>
          </a:p>
          <a:p>
            <a:endParaRPr lang="de-DE" sz="1600" dirty="0" smtClean="0"/>
          </a:p>
          <a:p>
            <a:r>
              <a:rPr lang="de-DE" sz="1600" dirty="0" err="1" smtClean="0"/>
              <a:t>Shots</a:t>
            </a:r>
            <a:r>
              <a:rPr lang="de-DE" sz="1600" dirty="0" smtClean="0"/>
              <a:t>:	- Cockpit bei Absturz</a:t>
            </a:r>
            <a:endParaRPr lang="de-DE" sz="1600" dirty="0"/>
          </a:p>
        </p:txBody>
      </p:sp>
      <p:sp>
        <p:nvSpPr>
          <p:cNvPr id="7" name="Textfeld 6"/>
          <p:cNvSpPr txBox="1"/>
          <p:nvPr/>
        </p:nvSpPr>
        <p:spPr>
          <a:xfrm>
            <a:off x="442913" y="2276475"/>
            <a:ext cx="3257600" cy="2308324"/>
          </a:xfrm>
          <a:prstGeom prst="rect">
            <a:avLst/>
          </a:prstGeom>
          <a:noFill/>
        </p:spPr>
        <p:txBody>
          <a:bodyPr wrap="square" rtlCol="0">
            <a:spAutoFit/>
          </a:bodyPr>
          <a:lstStyle/>
          <a:p>
            <a:r>
              <a:rPr lang="de-DE" sz="1600" dirty="0" smtClean="0"/>
              <a:t>Objekte:</a:t>
            </a:r>
            <a:r>
              <a:rPr lang="de-DE" sz="1600" dirty="0"/>
              <a:t>	</a:t>
            </a:r>
            <a:r>
              <a:rPr lang="de-DE" sz="1600" dirty="0" smtClean="0"/>
              <a:t>- Landekapsel</a:t>
            </a:r>
          </a:p>
          <a:p>
            <a:r>
              <a:rPr lang="de-DE" sz="1600" dirty="0"/>
              <a:t>	</a:t>
            </a:r>
            <a:r>
              <a:rPr lang="de-DE" sz="1600" dirty="0" smtClean="0"/>
              <a:t>- </a:t>
            </a:r>
            <a:r>
              <a:rPr lang="de-DE" sz="1600" dirty="0" err="1" smtClean="0"/>
              <a:t>Twixoberfläche</a:t>
            </a:r>
            <a:endParaRPr lang="de-DE" sz="1600" dirty="0" smtClean="0"/>
          </a:p>
          <a:p>
            <a:r>
              <a:rPr lang="de-DE" sz="1600" dirty="0" smtClean="0"/>
              <a:t>	</a:t>
            </a:r>
          </a:p>
          <a:p>
            <a:r>
              <a:rPr lang="de-DE" sz="1600" dirty="0" smtClean="0"/>
              <a:t>Animationen:</a:t>
            </a:r>
          </a:p>
          <a:p>
            <a:r>
              <a:rPr lang="de-DE" sz="1600" dirty="0"/>
              <a:t>	</a:t>
            </a:r>
            <a:r>
              <a:rPr lang="de-DE" sz="1600" dirty="0" smtClean="0"/>
              <a:t>- Landekapsel stürzt</a:t>
            </a:r>
          </a:p>
          <a:p>
            <a:endParaRPr lang="de-DE" sz="1600" dirty="0" smtClean="0"/>
          </a:p>
          <a:p>
            <a:r>
              <a:rPr lang="de-DE" sz="1600" dirty="0" smtClean="0"/>
              <a:t>Szenen:	- </a:t>
            </a:r>
            <a:r>
              <a:rPr lang="de-DE" sz="1600" dirty="0" err="1" smtClean="0"/>
              <a:t>Twixoberfläche</a:t>
            </a:r>
            <a:endParaRPr lang="de-DE" sz="1600" dirty="0" smtClean="0"/>
          </a:p>
          <a:p>
            <a:endParaRPr lang="de-DE" sz="1600" dirty="0" smtClean="0"/>
          </a:p>
          <a:p>
            <a:r>
              <a:rPr lang="de-DE" sz="1600" dirty="0" err="1" smtClean="0"/>
              <a:t>Shots</a:t>
            </a:r>
            <a:r>
              <a:rPr lang="de-DE" sz="1600" dirty="0" smtClean="0"/>
              <a:t>:	- Landekapsel stürzt ab</a:t>
            </a:r>
            <a:endParaRPr lang="de-DE" sz="1600" dirty="0"/>
          </a:p>
        </p:txBody>
      </p:sp>
    </p:spTree>
    <p:extLst>
      <p:ext uri="{BB962C8B-B14F-4D97-AF65-F5344CB8AC3E}">
        <p14:creationId xmlns:p14="http://schemas.microsoft.com/office/powerpoint/2010/main" val="38993386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913" y="336125"/>
            <a:ext cx="3257600" cy="1832400"/>
          </a:xfrm>
          <a:prstGeom prst="rect">
            <a:avLst/>
          </a:prstGeom>
          <a:ln>
            <a:solidFill>
              <a:schemeClr val="tx1"/>
            </a:solidFill>
          </a:ln>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2662" y="336125"/>
            <a:ext cx="3257600" cy="1832400"/>
          </a:xfrm>
          <a:prstGeom prst="rect">
            <a:avLst/>
          </a:prstGeom>
          <a:ln>
            <a:solidFill>
              <a:schemeClr val="tx1"/>
            </a:solidFill>
          </a:ln>
        </p:spPr>
      </p:pic>
      <p:sp>
        <p:nvSpPr>
          <p:cNvPr id="4" name="Textfeld 3"/>
          <p:cNvSpPr txBox="1"/>
          <p:nvPr/>
        </p:nvSpPr>
        <p:spPr>
          <a:xfrm>
            <a:off x="4432662" y="2276475"/>
            <a:ext cx="3257600" cy="3046988"/>
          </a:xfrm>
          <a:prstGeom prst="rect">
            <a:avLst/>
          </a:prstGeom>
          <a:noFill/>
        </p:spPr>
        <p:txBody>
          <a:bodyPr wrap="square" rtlCol="0">
            <a:spAutoFit/>
          </a:bodyPr>
          <a:lstStyle/>
          <a:p>
            <a:r>
              <a:rPr lang="de-DE" sz="1600" dirty="0" smtClean="0"/>
              <a:t>Objekte:	- Landekapsel</a:t>
            </a:r>
          </a:p>
          <a:p>
            <a:r>
              <a:rPr lang="de-DE" sz="1600" dirty="0" smtClean="0"/>
              <a:t>	- </a:t>
            </a:r>
            <a:r>
              <a:rPr lang="de-DE" sz="1600" dirty="0" err="1" smtClean="0"/>
              <a:t>Twixoberfläche</a:t>
            </a:r>
            <a:endParaRPr lang="de-DE" sz="1600" dirty="0" smtClean="0"/>
          </a:p>
          <a:p>
            <a:r>
              <a:rPr lang="de-DE" sz="1600" dirty="0" smtClean="0"/>
              <a:t>	- Ü-Ei Andre</a:t>
            </a:r>
          </a:p>
          <a:p>
            <a:r>
              <a:rPr lang="de-DE" sz="1600" dirty="0" smtClean="0"/>
              <a:t>	- Ü-Ei Marcel</a:t>
            </a:r>
          </a:p>
          <a:p>
            <a:r>
              <a:rPr lang="de-DE" sz="1600" dirty="0"/>
              <a:t>	</a:t>
            </a:r>
            <a:r>
              <a:rPr lang="de-DE" sz="1600" dirty="0" smtClean="0"/>
              <a:t>- Fallschirm</a:t>
            </a:r>
          </a:p>
          <a:p>
            <a:r>
              <a:rPr lang="de-DE" sz="1600" dirty="0" smtClean="0"/>
              <a:t>	</a:t>
            </a:r>
          </a:p>
          <a:p>
            <a:r>
              <a:rPr lang="de-DE" sz="1600" dirty="0" smtClean="0"/>
              <a:t>Animationen:</a:t>
            </a:r>
          </a:p>
          <a:p>
            <a:r>
              <a:rPr lang="de-DE" sz="1600" dirty="0"/>
              <a:t>	</a:t>
            </a:r>
            <a:r>
              <a:rPr lang="de-DE" sz="1600" dirty="0" smtClean="0"/>
              <a:t>- Figuren segeln hinab</a:t>
            </a:r>
          </a:p>
          <a:p>
            <a:endParaRPr lang="de-DE" sz="1600" dirty="0" smtClean="0"/>
          </a:p>
          <a:p>
            <a:r>
              <a:rPr lang="de-DE" sz="1600" dirty="0" smtClean="0"/>
              <a:t>Szenen:	- </a:t>
            </a:r>
            <a:r>
              <a:rPr lang="de-DE" sz="1600" dirty="0" err="1" smtClean="0"/>
              <a:t>Twixoberfläche</a:t>
            </a:r>
            <a:endParaRPr lang="de-DE" sz="1600" dirty="0" smtClean="0"/>
          </a:p>
          <a:p>
            <a:endParaRPr lang="de-DE" sz="1600" dirty="0" smtClean="0"/>
          </a:p>
          <a:p>
            <a:r>
              <a:rPr lang="de-DE" sz="1600" dirty="0" err="1" smtClean="0"/>
              <a:t>Shots</a:t>
            </a:r>
            <a:r>
              <a:rPr lang="de-DE" sz="1600" dirty="0" smtClean="0"/>
              <a:t>:	- Landekapsel stürzt ab</a:t>
            </a:r>
            <a:endParaRPr lang="de-DE" sz="1600" dirty="0"/>
          </a:p>
        </p:txBody>
      </p:sp>
      <p:sp>
        <p:nvSpPr>
          <p:cNvPr id="5" name="Textfeld 4"/>
          <p:cNvSpPr txBox="1"/>
          <p:nvPr/>
        </p:nvSpPr>
        <p:spPr>
          <a:xfrm>
            <a:off x="442913" y="2276475"/>
            <a:ext cx="3257600" cy="3046988"/>
          </a:xfrm>
          <a:prstGeom prst="rect">
            <a:avLst/>
          </a:prstGeom>
          <a:noFill/>
        </p:spPr>
        <p:txBody>
          <a:bodyPr wrap="square" rtlCol="0">
            <a:spAutoFit/>
          </a:bodyPr>
          <a:lstStyle/>
          <a:p>
            <a:r>
              <a:rPr lang="de-DE" sz="1600" dirty="0" smtClean="0"/>
              <a:t>Objekte:	- Landekapsel</a:t>
            </a:r>
          </a:p>
          <a:p>
            <a:r>
              <a:rPr lang="de-DE" sz="1600" dirty="0" smtClean="0"/>
              <a:t>	- </a:t>
            </a:r>
            <a:r>
              <a:rPr lang="de-DE" sz="1600" dirty="0" err="1" smtClean="0"/>
              <a:t>Twixoberfläche</a:t>
            </a:r>
            <a:endParaRPr lang="de-DE" sz="1600" dirty="0" smtClean="0"/>
          </a:p>
          <a:p>
            <a:r>
              <a:rPr lang="de-DE" sz="1600" dirty="0" smtClean="0"/>
              <a:t>	- Ü-Ei Andre</a:t>
            </a:r>
          </a:p>
          <a:p>
            <a:r>
              <a:rPr lang="de-DE" sz="1600" dirty="0"/>
              <a:t>	</a:t>
            </a:r>
            <a:r>
              <a:rPr lang="de-DE" sz="1600" dirty="0" smtClean="0"/>
              <a:t>- Ü-Ei Marcel</a:t>
            </a:r>
          </a:p>
          <a:p>
            <a:r>
              <a:rPr lang="de-DE" sz="1600" dirty="0" smtClean="0"/>
              <a:t>	</a:t>
            </a:r>
          </a:p>
          <a:p>
            <a:r>
              <a:rPr lang="de-DE" sz="1600" dirty="0" smtClean="0"/>
              <a:t>Animationen:</a:t>
            </a:r>
          </a:p>
          <a:p>
            <a:r>
              <a:rPr lang="de-DE" sz="1600" dirty="0"/>
              <a:t>	</a:t>
            </a:r>
            <a:r>
              <a:rPr lang="de-DE" sz="1600" dirty="0" smtClean="0"/>
              <a:t>- Landekapsel stürzt ab</a:t>
            </a:r>
          </a:p>
          <a:p>
            <a:r>
              <a:rPr lang="de-DE" sz="1600" dirty="0"/>
              <a:t>	</a:t>
            </a:r>
            <a:r>
              <a:rPr lang="de-DE" sz="1600" dirty="0" smtClean="0"/>
              <a:t>- Landekapsel explodiert</a:t>
            </a:r>
          </a:p>
          <a:p>
            <a:endParaRPr lang="de-DE" sz="1600" dirty="0" smtClean="0"/>
          </a:p>
          <a:p>
            <a:r>
              <a:rPr lang="de-DE" sz="1600" dirty="0" smtClean="0"/>
              <a:t>Szenen:	- </a:t>
            </a:r>
            <a:r>
              <a:rPr lang="de-DE" sz="1600" dirty="0" err="1" smtClean="0"/>
              <a:t>Twixoberfläche</a:t>
            </a:r>
            <a:endParaRPr lang="de-DE" sz="1600" dirty="0" smtClean="0"/>
          </a:p>
          <a:p>
            <a:endParaRPr lang="de-DE" sz="1600" dirty="0" smtClean="0"/>
          </a:p>
          <a:p>
            <a:r>
              <a:rPr lang="de-DE" sz="1600" dirty="0" err="1" smtClean="0"/>
              <a:t>Shots</a:t>
            </a:r>
            <a:r>
              <a:rPr lang="de-DE" sz="1600" dirty="0" smtClean="0"/>
              <a:t>:	- Landekapsel stürzt ab</a:t>
            </a:r>
            <a:endParaRPr lang="de-DE" sz="1600" dirty="0"/>
          </a:p>
        </p:txBody>
      </p:sp>
    </p:spTree>
    <p:extLst>
      <p:ext uri="{BB962C8B-B14F-4D97-AF65-F5344CB8AC3E}">
        <p14:creationId xmlns:p14="http://schemas.microsoft.com/office/powerpoint/2010/main" val="12483978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p:cNvGraphicFramePr>
            <a:graphicFrameLocks noChangeAspect="1"/>
          </p:cNvGraphicFramePr>
          <p:nvPr>
            <p:extLst/>
          </p:nvPr>
        </p:nvGraphicFramePr>
        <p:xfrm>
          <a:off x="1690859" y="158578"/>
          <a:ext cx="8524060" cy="6526428"/>
        </p:xfrm>
        <a:graphic>
          <a:graphicData uri="http://schemas.openxmlformats.org/presentationml/2006/ole">
            <mc:AlternateContent xmlns:mc="http://schemas.openxmlformats.org/markup-compatibility/2006">
              <mc:Choice xmlns:v="urn:schemas-microsoft-com:vml" Requires="v">
                <p:oleObj spid="_x0000_s1029" name="Worksheet" r:id="rId3" imgW="6543518" imgH="5010163" progId="Excel.Sheet.12">
                  <p:embed/>
                </p:oleObj>
              </mc:Choice>
              <mc:Fallback>
                <p:oleObj name="Worksheet" r:id="rId3" imgW="6543518" imgH="5010163" progId="Excel.Sheet.12">
                  <p:embed/>
                  <p:pic>
                    <p:nvPicPr>
                      <p:cNvPr id="0" name=""/>
                      <p:cNvPicPr/>
                      <p:nvPr/>
                    </p:nvPicPr>
                    <p:blipFill>
                      <a:blip r:embed="rId4"/>
                      <a:stretch>
                        <a:fillRect/>
                      </a:stretch>
                    </p:blipFill>
                    <p:spPr>
                      <a:xfrm>
                        <a:off x="1690859" y="158578"/>
                        <a:ext cx="8524060" cy="6526428"/>
                      </a:xfrm>
                      <a:prstGeom prst="rect">
                        <a:avLst/>
                      </a:prstGeom>
                    </p:spPr>
                  </p:pic>
                </p:oleObj>
              </mc:Fallback>
            </mc:AlternateContent>
          </a:graphicData>
        </a:graphic>
      </p:graphicFrame>
    </p:spTree>
    <p:extLst>
      <p:ext uri="{BB962C8B-B14F-4D97-AF65-F5344CB8AC3E}">
        <p14:creationId xmlns:p14="http://schemas.microsoft.com/office/powerpoint/2010/main" val="12896232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Risikobetrachtung</a:t>
            </a:r>
            <a:endParaRPr lang="de-DE" dirty="0"/>
          </a:p>
        </p:txBody>
      </p:sp>
      <p:sp>
        <p:nvSpPr>
          <p:cNvPr id="3" name="Inhaltsplatzhalter 2"/>
          <p:cNvSpPr>
            <a:spLocks noGrp="1"/>
          </p:cNvSpPr>
          <p:nvPr>
            <p:ph idx="1"/>
          </p:nvPr>
        </p:nvSpPr>
        <p:spPr/>
        <p:txBody>
          <a:bodyPr/>
          <a:lstStyle/>
          <a:p>
            <a:endParaRPr lang="de-DE" dirty="0" smtClean="0"/>
          </a:p>
          <a:p>
            <a:r>
              <a:rPr lang="de-DE" dirty="0" smtClean="0"/>
              <a:t>Ein Gruppenmitglied fällt in der Projektphase aus</a:t>
            </a:r>
          </a:p>
          <a:p>
            <a:pPr lvl="1"/>
            <a:r>
              <a:rPr lang="de-DE" dirty="0" smtClean="0"/>
              <a:t>Story ändern, um das Pensum anzupassen</a:t>
            </a:r>
          </a:p>
          <a:p>
            <a:pPr lvl="1"/>
            <a:endParaRPr lang="de-DE" dirty="0"/>
          </a:p>
          <a:p>
            <a:r>
              <a:rPr lang="de-DE" dirty="0" smtClean="0"/>
              <a:t>Ein PC fällt aufgrund technischer Probleme vollständig aus</a:t>
            </a:r>
          </a:p>
          <a:p>
            <a:pPr lvl="1"/>
            <a:r>
              <a:rPr lang="de-DE" dirty="0" smtClean="0"/>
              <a:t>Auslagerung von </a:t>
            </a:r>
            <a:r>
              <a:rPr lang="de-DE" dirty="0" err="1" smtClean="0"/>
              <a:t>Shots</a:t>
            </a:r>
            <a:r>
              <a:rPr lang="de-DE" dirty="0" smtClean="0"/>
              <a:t> auf externe Rechner (Freunde/Bekannte), Nutzen der Rechnerräume an der Hochschule (nach Verfügbarkeit)</a:t>
            </a:r>
            <a:endParaRPr lang="de-DE" dirty="0"/>
          </a:p>
        </p:txBody>
      </p:sp>
    </p:spTree>
    <p:extLst>
      <p:ext uri="{BB962C8B-B14F-4D97-AF65-F5344CB8AC3E}">
        <p14:creationId xmlns:p14="http://schemas.microsoft.com/office/powerpoint/2010/main" val="1317460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Glow</a:t>
            </a:r>
            <a:r>
              <a:rPr lang="de-DE" dirty="0" smtClean="0"/>
              <a:t>-Effekt (Landekapsel)</a:t>
            </a:r>
            <a:endParaRPr lang="de-DE" dirty="0"/>
          </a:p>
        </p:txBody>
      </p:sp>
      <p:sp>
        <p:nvSpPr>
          <p:cNvPr id="3" name="Inhaltsplatzhalter 2"/>
          <p:cNvSpPr>
            <a:spLocks noGrp="1"/>
          </p:cNvSpPr>
          <p:nvPr>
            <p:ph idx="1"/>
          </p:nvPr>
        </p:nvSpPr>
        <p:spPr>
          <a:xfrm>
            <a:off x="1141412" y="2097088"/>
            <a:ext cx="9905999" cy="3541714"/>
          </a:xfrm>
        </p:spPr>
        <p:txBody>
          <a:bodyPr/>
          <a:lstStyle/>
          <a:p>
            <a:r>
              <a:rPr lang="de-DE" dirty="0" smtClean="0"/>
              <a:t>Darstellung eines Antriebs auf Basis einer Emission-Plane, die die </a:t>
            </a:r>
            <a:r>
              <a:rPr lang="de-DE" dirty="0" err="1" smtClean="0"/>
              <a:t>Renderzeit</a:t>
            </a:r>
            <a:r>
              <a:rPr lang="de-DE" dirty="0" smtClean="0"/>
              <a:t> nicht zu sehr beeinflusst und trotzdem eine überzeugende Wirkung erzielt</a:t>
            </a:r>
            <a:endParaRPr lang="de-DE"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5422" y="3429000"/>
            <a:ext cx="4191990" cy="2357994"/>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411" y="3432845"/>
            <a:ext cx="4192000" cy="2358000"/>
          </a:xfrm>
          <a:prstGeom prst="rect">
            <a:avLst/>
          </a:prstGeom>
        </p:spPr>
      </p:pic>
      <p:sp>
        <p:nvSpPr>
          <p:cNvPr id="6" name="Textfeld 5"/>
          <p:cNvSpPr txBox="1"/>
          <p:nvPr/>
        </p:nvSpPr>
        <p:spPr>
          <a:xfrm>
            <a:off x="6855422" y="5807502"/>
            <a:ext cx="4191990" cy="338554"/>
          </a:xfrm>
          <a:prstGeom prst="rect">
            <a:avLst/>
          </a:prstGeom>
          <a:noFill/>
        </p:spPr>
        <p:txBody>
          <a:bodyPr wrap="square" rtlCol="0">
            <a:spAutoFit/>
          </a:bodyPr>
          <a:lstStyle/>
          <a:p>
            <a:r>
              <a:rPr lang="de-DE" sz="1600" dirty="0" smtClean="0"/>
              <a:t>Mit </a:t>
            </a:r>
            <a:r>
              <a:rPr lang="de-DE" sz="1600" dirty="0" err="1" smtClean="0"/>
              <a:t>Glow</a:t>
            </a:r>
            <a:r>
              <a:rPr lang="de-DE" sz="1600" dirty="0" smtClean="0"/>
              <a:t>-effekt</a:t>
            </a:r>
            <a:endParaRPr lang="de-DE" sz="1600" dirty="0"/>
          </a:p>
        </p:txBody>
      </p:sp>
      <p:sp>
        <p:nvSpPr>
          <p:cNvPr id="7" name="Textfeld 6"/>
          <p:cNvSpPr txBox="1"/>
          <p:nvPr/>
        </p:nvSpPr>
        <p:spPr>
          <a:xfrm>
            <a:off x="1141421" y="5786994"/>
            <a:ext cx="4191990" cy="338554"/>
          </a:xfrm>
          <a:prstGeom prst="rect">
            <a:avLst/>
          </a:prstGeom>
          <a:noFill/>
        </p:spPr>
        <p:txBody>
          <a:bodyPr wrap="square" rtlCol="0">
            <a:spAutoFit/>
          </a:bodyPr>
          <a:lstStyle/>
          <a:p>
            <a:r>
              <a:rPr lang="de-DE" sz="1600" dirty="0" smtClean="0"/>
              <a:t>Ohne </a:t>
            </a:r>
            <a:r>
              <a:rPr lang="de-DE" sz="1600" dirty="0" err="1" smtClean="0"/>
              <a:t>Glow</a:t>
            </a:r>
            <a:r>
              <a:rPr lang="de-DE" sz="1600" dirty="0" smtClean="0"/>
              <a:t>-effekt</a:t>
            </a:r>
            <a:endParaRPr lang="de-DE" sz="1600" dirty="0"/>
          </a:p>
        </p:txBody>
      </p:sp>
    </p:spTree>
    <p:extLst>
      <p:ext uri="{BB962C8B-B14F-4D97-AF65-F5344CB8AC3E}">
        <p14:creationId xmlns:p14="http://schemas.microsoft.com/office/powerpoint/2010/main" val="3677294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Simulation des Absturzes</a:t>
            </a:r>
            <a:endParaRPr lang="de-DE" dirty="0"/>
          </a:p>
        </p:txBody>
      </p:sp>
      <p:sp>
        <p:nvSpPr>
          <p:cNvPr id="3" name="Inhaltsplatzhalter 2"/>
          <p:cNvSpPr>
            <a:spLocks noGrp="1"/>
          </p:cNvSpPr>
          <p:nvPr>
            <p:ph idx="1"/>
          </p:nvPr>
        </p:nvSpPr>
        <p:spPr>
          <a:xfrm>
            <a:off x="1141412" y="2249487"/>
            <a:ext cx="9905999" cy="4390210"/>
          </a:xfrm>
        </p:spPr>
        <p:txBody>
          <a:bodyPr>
            <a:normAutofit/>
          </a:bodyPr>
          <a:lstStyle/>
          <a:p>
            <a:r>
              <a:rPr lang="de-DE" dirty="0" smtClean="0"/>
              <a:t>Durch Animationen und filmische Mittel musste vermittelt werden, dass die Landekapsel abstürzt.</a:t>
            </a:r>
            <a:br>
              <a:rPr lang="de-DE" dirty="0" smtClean="0"/>
            </a:br>
            <a:r>
              <a:rPr lang="de-DE" dirty="0" smtClean="0"/>
              <a:t>Dafür wurden folgende Techniken verwendet:</a:t>
            </a:r>
            <a:br>
              <a:rPr lang="de-DE" dirty="0" smtClean="0"/>
            </a:br>
            <a:endParaRPr lang="de-DE" dirty="0"/>
          </a:p>
          <a:p>
            <a:r>
              <a:rPr lang="de-DE" sz="2000" dirty="0" smtClean="0"/>
              <a:t>„</a:t>
            </a:r>
            <a:r>
              <a:rPr lang="de-DE" sz="2000" dirty="0" err="1" smtClean="0"/>
              <a:t>Jitter</a:t>
            </a:r>
            <a:r>
              <a:rPr lang="de-DE" sz="2000" dirty="0" smtClean="0"/>
              <a:t>“-Effekt (Zittern) der Kamera</a:t>
            </a:r>
          </a:p>
          <a:p>
            <a:r>
              <a:rPr lang="de-DE" sz="2000" dirty="0" smtClean="0"/>
              <a:t>Tiefenunschärfe mit Fokus auf das sich bewegende Objekt</a:t>
            </a:r>
          </a:p>
          <a:p>
            <a:r>
              <a:rPr lang="de-DE" sz="2000" dirty="0" smtClean="0"/>
              <a:t>Einsatz einer Plane mit Hintergrundtextur anstatt des World-Backgrounds</a:t>
            </a:r>
            <a:r>
              <a:rPr lang="de-DE" dirty="0" smtClean="0"/>
              <a:t/>
            </a:r>
            <a:br>
              <a:rPr lang="de-DE" dirty="0" smtClean="0"/>
            </a:br>
            <a:r>
              <a:rPr lang="de-DE" dirty="0" smtClean="0"/>
              <a:t/>
            </a:r>
            <a:br>
              <a:rPr lang="de-DE" dirty="0" smtClean="0"/>
            </a:br>
            <a:r>
              <a:rPr lang="de-DE" dirty="0" smtClean="0"/>
              <a:t>(Bilder siehe nächste Folie)</a:t>
            </a:r>
          </a:p>
          <a:p>
            <a:endParaRPr lang="de-DE" dirty="0"/>
          </a:p>
          <a:p>
            <a:endParaRPr lang="de-DE" dirty="0"/>
          </a:p>
        </p:txBody>
      </p:sp>
    </p:spTree>
    <p:extLst>
      <p:ext uri="{BB962C8B-B14F-4D97-AF65-F5344CB8AC3E}">
        <p14:creationId xmlns:p14="http://schemas.microsoft.com/office/powerpoint/2010/main" val="4199819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ergleich_mit_Jit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73796" y="354674"/>
            <a:ext cx="4312965" cy="2426043"/>
          </a:xfrm>
          <a:prstGeom prst="rect">
            <a:avLst/>
          </a:prstGeom>
        </p:spPr>
      </p:pic>
      <p:pic>
        <p:nvPicPr>
          <p:cNvPr id="3" name="Vergleich_ohne_Jitte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292704" y="354317"/>
            <a:ext cx="4313600" cy="2426400"/>
          </a:xfrm>
          <a:prstGeom prst="rect">
            <a:avLst/>
          </a:prstGeom>
        </p:spPr>
      </p:pic>
      <p:sp>
        <p:nvSpPr>
          <p:cNvPr id="4" name="Textfeld 3"/>
          <p:cNvSpPr txBox="1"/>
          <p:nvPr/>
        </p:nvSpPr>
        <p:spPr>
          <a:xfrm>
            <a:off x="6573160" y="3075852"/>
            <a:ext cx="4312965" cy="338554"/>
          </a:xfrm>
          <a:prstGeom prst="rect">
            <a:avLst/>
          </a:prstGeom>
          <a:noFill/>
        </p:spPr>
        <p:txBody>
          <a:bodyPr wrap="square" rtlCol="0">
            <a:spAutoFit/>
          </a:bodyPr>
          <a:lstStyle/>
          <a:p>
            <a:r>
              <a:rPr lang="de-DE" sz="1600" dirty="0" err="1" smtClean="0"/>
              <a:t>Shot</a:t>
            </a:r>
            <a:r>
              <a:rPr lang="de-DE" sz="1600" dirty="0" smtClean="0"/>
              <a:t> mit </a:t>
            </a:r>
            <a:r>
              <a:rPr lang="de-DE" sz="1600" dirty="0" err="1" smtClean="0"/>
              <a:t>Jitter</a:t>
            </a:r>
            <a:endParaRPr lang="de-DE" sz="1600" dirty="0"/>
          </a:p>
        </p:txBody>
      </p:sp>
      <p:sp>
        <p:nvSpPr>
          <p:cNvPr id="5" name="Textfeld 4"/>
          <p:cNvSpPr txBox="1"/>
          <p:nvPr/>
        </p:nvSpPr>
        <p:spPr>
          <a:xfrm>
            <a:off x="1292068" y="3090446"/>
            <a:ext cx="4312965" cy="338554"/>
          </a:xfrm>
          <a:prstGeom prst="rect">
            <a:avLst/>
          </a:prstGeom>
          <a:noFill/>
        </p:spPr>
        <p:txBody>
          <a:bodyPr wrap="square" rtlCol="0">
            <a:spAutoFit/>
          </a:bodyPr>
          <a:lstStyle/>
          <a:p>
            <a:r>
              <a:rPr lang="de-DE" sz="1600" dirty="0" err="1" smtClean="0"/>
              <a:t>Shot</a:t>
            </a:r>
            <a:r>
              <a:rPr lang="de-DE" sz="1600" dirty="0" smtClean="0"/>
              <a:t> ohne </a:t>
            </a:r>
            <a:r>
              <a:rPr lang="de-DE" sz="1600" dirty="0" err="1" smtClean="0"/>
              <a:t>Jitter</a:t>
            </a:r>
            <a:endParaRPr lang="de-DE" sz="1600" dirty="0"/>
          </a:p>
        </p:txBody>
      </p:sp>
      <p:pic>
        <p:nvPicPr>
          <p:cNvPr id="6" name="Grafik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3795" y="3608173"/>
            <a:ext cx="4313600" cy="2426400"/>
          </a:xfrm>
          <a:prstGeom prst="rect">
            <a:avLst/>
          </a:prstGeom>
        </p:spPr>
      </p:pic>
      <p:pic>
        <p:nvPicPr>
          <p:cNvPr id="7" name="Grafik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92069" y="3608173"/>
            <a:ext cx="4313600" cy="2426400"/>
          </a:xfrm>
          <a:prstGeom prst="rect">
            <a:avLst/>
          </a:prstGeom>
        </p:spPr>
      </p:pic>
      <p:sp>
        <p:nvSpPr>
          <p:cNvPr id="8" name="Textfeld 7"/>
          <p:cNvSpPr txBox="1"/>
          <p:nvPr/>
        </p:nvSpPr>
        <p:spPr>
          <a:xfrm>
            <a:off x="6573160" y="6030587"/>
            <a:ext cx="4312965" cy="338554"/>
          </a:xfrm>
          <a:prstGeom prst="rect">
            <a:avLst/>
          </a:prstGeom>
          <a:noFill/>
        </p:spPr>
        <p:txBody>
          <a:bodyPr wrap="square" rtlCol="0">
            <a:spAutoFit/>
          </a:bodyPr>
          <a:lstStyle/>
          <a:p>
            <a:r>
              <a:rPr lang="de-DE" sz="1600" dirty="0" smtClean="0"/>
              <a:t>Mit Tiefenunschärfe</a:t>
            </a:r>
            <a:endParaRPr lang="de-DE" sz="1600" dirty="0"/>
          </a:p>
        </p:txBody>
      </p:sp>
      <p:sp>
        <p:nvSpPr>
          <p:cNvPr id="9" name="Textfeld 8"/>
          <p:cNvSpPr txBox="1"/>
          <p:nvPr/>
        </p:nvSpPr>
        <p:spPr>
          <a:xfrm>
            <a:off x="1292069" y="6030587"/>
            <a:ext cx="4312965" cy="338554"/>
          </a:xfrm>
          <a:prstGeom prst="rect">
            <a:avLst/>
          </a:prstGeom>
          <a:noFill/>
        </p:spPr>
        <p:txBody>
          <a:bodyPr wrap="square" rtlCol="0">
            <a:spAutoFit/>
          </a:bodyPr>
          <a:lstStyle/>
          <a:p>
            <a:r>
              <a:rPr lang="de-DE" sz="1600" dirty="0" smtClean="0"/>
              <a:t>Ohne Tiefenunschärfe</a:t>
            </a:r>
            <a:endParaRPr lang="de-DE" sz="1600" dirty="0"/>
          </a:p>
        </p:txBody>
      </p:sp>
    </p:spTree>
    <p:extLst>
      <p:ext uri="{BB962C8B-B14F-4D97-AF65-F5344CB8AC3E}">
        <p14:creationId xmlns:p14="http://schemas.microsoft.com/office/powerpoint/2010/main" val="11803129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6335" y="3613666"/>
            <a:ext cx="4313600" cy="2426400"/>
          </a:xfrm>
          <a:prstGeom prst="rect">
            <a:avLst/>
          </a:prstGeom>
        </p:spPr>
      </p:pic>
      <p:sp>
        <p:nvSpPr>
          <p:cNvPr id="3" name="Textfeld 2"/>
          <p:cNvSpPr txBox="1"/>
          <p:nvPr/>
        </p:nvSpPr>
        <p:spPr>
          <a:xfrm>
            <a:off x="1466335" y="6040066"/>
            <a:ext cx="3995351" cy="338554"/>
          </a:xfrm>
          <a:prstGeom prst="rect">
            <a:avLst/>
          </a:prstGeom>
          <a:noFill/>
        </p:spPr>
        <p:txBody>
          <a:bodyPr wrap="square" rtlCol="0">
            <a:spAutoFit/>
          </a:bodyPr>
          <a:lstStyle/>
          <a:p>
            <a:r>
              <a:rPr lang="de-DE" sz="1600" dirty="0" smtClean="0"/>
              <a:t>Die Ebene mit der Hintergrundtextur</a:t>
            </a:r>
            <a:endParaRPr lang="de-DE" sz="1600" dirty="0"/>
          </a:p>
        </p:txBody>
      </p:sp>
      <p:sp>
        <p:nvSpPr>
          <p:cNvPr id="4" name="Textfeld 3"/>
          <p:cNvSpPr txBox="1"/>
          <p:nvPr/>
        </p:nvSpPr>
        <p:spPr>
          <a:xfrm>
            <a:off x="6096000" y="1238247"/>
            <a:ext cx="4810897" cy="1754326"/>
          </a:xfrm>
          <a:prstGeom prst="rect">
            <a:avLst/>
          </a:prstGeom>
          <a:noFill/>
        </p:spPr>
        <p:txBody>
          <a:bodyPr wrap="square" rtlCol="0">
            <a:spAutoFit/>
          </a:bodyPr>
          <a:lstStyle/>
          <a:p>
            <a:r>
              <a:rPr lang="de-DE" dirty="0" smtClean="0"/>
              <a:t>Anhand der World-Background-Textur war die Bewegung der Landekapsel nicht zu sehen. </a:t>
            </a:r>
            <a:br>
              <a:rPr lang="de-DE" dirty="0" smtClean="0"/>
            </a:br>
            <a:r>
              <a:rPr lang="de-DE" dirty="0" smtClean="0"/>
              <a:t/>
            </a:r>
            <a:br>
              <a:rPr lang="de-DE" dirty="0" smtClean="0"/>
            </a:br>
            <a:r>
              <a:rPr lang="de-DE" dirty="0" smtClean="0"/>
              <a:t>Deshalb wurde eine Ebene eingefügt, die mit der Hintergrundtextur versehen war, um die Bewegung ersichtlich zu machen.</a:t>
            </a:r>
            <a:endParaRPr lang="de-DE"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335" y="566173"/>
            <a:ext cx="4313600" cy="2426400"/>
          </a:xfrm>
          <a:prstGeom prst="rect">
            <a:avLst/>
          </a:prstGeom>
        </p:spPr>
      </p:pic>
      <p:sp>
        <p:nvSpPr>
          <p:cNvPr id="6" name="Textfeld 5"/>
          <p:cNvSpPr txBox="1"/>
          <p:nvPr/>
        </p:nvSpPr>
        <p:spPr>
          <a:xfrm>
            <a:off x="1466334" y="2992573"/>
            <a:ext cx="3995351" cy="338554"/>
          </a:xfrm>
          <a:prstGeom prst="rect">
            <a:avLst/>
          </a:prstGeom>
          <a:noFill/>
        </p:spPr>
        <p:txBody>
          <a:bodyPr wrap="square" rtlCol="0">
            <a:spAutoFit/>
          </a:bodyPr>
          <a:lstStyle/>
          <a:p>
            <a:r>
              <a:rPr lang="de-DE" sz="1600" dirty="0" smtClean="0"/>
              <a:t>Der Absturz im Video</a:t>
            </a:r>
            <a:endParaRPr lang="de-DE" sz="1600" dirty="0"/>
          </a:p>
        </p:txBody>
      </p:sp>
    </p:spTree>
    <p:extLst>
      <p:ext uri="{BB962C8B-B14F-4D97-AF65-F5344CB8AC3E}">
        <p14:creationId xmlns:p14="http://schemas.microsoft.com/office/powerpoint/2010/main" val="24971972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Explosion</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265406"/>
            <a:ext cx="3461243" cy="3245708"/>
          </a:xfrm>
        </p:spPr>
      </p:pic>
      <p:sp>
        <p:nvSpPr>
          <p:cNvPr id="5" name="Textfeld 4"/>
          <p:cNvSpPr txBox="1"/>
          <p:nvPr/>
        </p:nvSpPr>
        <p:spPr>
          <a:xfrm>
            <a:off x="4967416" y="2265406"/>
            <a:ext cx="5469925" cy="1477328"/>
          </a:xfrm>
          <a:prstGeom prst="rect">
            <a:avLst/>
          </a:prstGeom>
          <a:noFill/>
        </p:spPr>
        <p:txBody>
          <a:bodyPr wrap="square" rtlCol="0">
            <a:spAutoFit/>
          </a:bodyPr>
          <a:lstStyle/>
          <a:p>
            <a:r>
              <a:rPr lang="de-DE" dirty="0"/>
              <a:t>Mit Hilfe von drei Partikelsystemen wird Rauch in verschiedene Richtungen </a:t>
            </a:r>
            <a:r>
              <a:rPr lang="de-DE" dirty="0" smtClean="0"/>
              <a:t>geschossen, zum </a:t>
            </a:r>
            <a:r>
              <a:rPr lang="de-DE" dirty="0"/>
              <a:t>einen nach oben und zum anderen zur Seite. Dazu werden noch eigens modellierte Schrottteile durch die Luft geschossen und </a:t>
            </a:r>
            <a:r>
              <a:rPr lang="de-DE" dirty="0" smtClean="0"/>
              <a:t>ziehen </a:t>
            </a:r>
            <a:r>
              <a:rPr lang="de-DE" dirty="0"/>
              <a:t>Rauch hinter sich her.</a:t>
            </a:r>
          </a:p>
        </p:txBody>
      </p:sp>
      <p:sp>
        <p:nvSpPr>
          <p:cNvPr id="6" name="Textfeld 5"/>
          <p:cNvSpPr txBox="1"/>
          <p:nvPr/>
        </p:nvSpPr>
        <p:spPr>
          <a:xfrm>
            <a:off x="1141413" y="5511114"/>
            <a:ext cx="3381160" cy="338554"/>
          </a:xfrm>
          <a:prstGeom prst="rect">
            <a:avLst/>
          </a:prstGeom>
          <a:noFill/>
        </p:spPr>
        <p:txBody>
          <a:bodyPr wrap="square" rtlCol="0">
            <a:spAutoFit/>
          </a:bodyPr>
          <a:lstStyle/>
          <a:p>
            <a:r>
              <a:rPr lang="de-DE" sz="1600" dirty="0" smtClean="0"/>
              <a:t>Die Explosion in Blender</a:t>
            </a:r>
            <a:endParaRPr lang="de-DE" sz="1600" dirty="0"/>
          </a:p>
        </p:txBody>
      </p:sp>
    </p:spTree>
    <p:extLst>
      <p:ext uri="{BB962C8B-B14F-4D97-AF65-F5344CB8AC3E}">
        <p14:creationId xmlns:p14="http://schemas.microsoft.com/office/powerpoint/2010/main" val="41860337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Feuer beim Raketenstart</a:t>
            </a:r>
            <a:endParaRPr lang="de-DE" dirty="0"/>
          </a:p>
        </p:txBody>
      </p:sp>
      <p:sp>
        <p:nvSpPr>
          <p:cNvPr id="3" name="Inhaltsplatzhalter 2"/>
          <p:cNvSpPr>
            <a:spLocks noGrp="1"/>
          </p:cNvSpPr>
          <p:nvPr>
            <p:ph idx="1"/>
          </p:nvPr>
        </p:nvSpPr>
        <p:spPr>
          <a:xfrm>
            <a:off x="1141411" y="2097088"/>
            <a:ext cx="9905999" cy="3541714"/>
          </a:xfrm>
        </p:spPr>
        <p:txBody>
          <a:bodyPr/>
          <a:lstStyle/>
          <a:p>
            <a:r>
              <a:rPr lang="de-DE" dirty="0" smtClean="0"/>
              <a:t>Mithilfe von Partikeln und Rauch wurde das Feuer animiert, um die Dramatik des Raketenstarts zu vermitteln. Weiterhin sollte für eine realistische Beleuchtung gesorgt werden.</a:t>
            </a:r>
            <a:endParaRPr lang="de-DE" dirty="0"/>
          </a:p>
        </p:txBody>
      </p:sp>
      <p:pic>
        <p:nvPicPr>
          <p:cNvPr id="4" name="Inhaltsplatzhalt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3811" y="3575658"/>
            <a:ext cx="4313599" cy="2426400"/>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410" y="3575658"/>
            <a:ext cx="4313600" cy="2426400"/>
          </a:xfrm>
          <a:prstGeom prst="rect">
            <a:avLst/>
          </a:prstGeom>
        </p:spPr>
      </p:pic>
      <p:sp>
        <p:nvSpPr>
          <p:cNvPr id="6" name="Textfeld 5"/>
          <p:cNvSpPr txBox="1"/>
          <p:nvPr/>
        </p:nvSpPr>
        <p:spPr>
          <a:xfrm>
            <a:off x="6733811" y="6002058"/>
            <a:ext cx="3570631" cy="338554"/>
          </a:xfrm>
          <a:prstGeom prst="rect">
            <a:avLst/>
          </a:prstGeom>
          <a:noFill/>
        </p:spPr>
        <p:txBody>
          <a:bodyPr wrap="square" rtlCol="0">
            <a:spAutoFit/>
          </a:bodyPr>
          <a:lstStyle/>
          <a:p>
            <a:r>
              <a:rPr lang="de-DE" sz="1600" dirty="0" smtClean="0"/>
              <a:t>Start mit Feuer</a:t>
            </a:r>
            <a:endParaRPr lang="de-DE" sz="1600" dirty="0"/>
          </a:p>
        </p:txBody>
      </p:sp>
      <p:sp>
        <p:nvSpPr>
          <p:cNvPr id="7" name="Textfeld 6"/>
          <p:cNvSpPr txBox="1"/>
          <p:nvPr/>
        </p:nvSpPr>
        <p:spPr>
          <a:xfrm>
            <a:off x="1141409" y="6002058"/>
            <a:ext cx="3570631" cy="338554"/>
          </a:xfrm>
          <a:prstGeom prst="rect">
            <a:avLst/>
          </a:prstGeom>
          <a:noFill/>
        </p:spPr>
        <p:txBody>
          <a:bodyPr wrap="square" rtlCol="0">
            <a:spAutoFit/>
          </a:bodyPr>
          <a:lstStyle/>
          <a:p>
            <a:r>
              <a:rPr lang="de-DE" sz="1600" dirty="0" smtClean="0"/>
              <a:t>Start ohne Feuer</a:t>
            </a:r>
            <a:endParaRPr lang="de-DE" sz="1600" dirty="0"/>
          </a:p>
        </p:txBody>
      </p:sp>
    </p:spTree>
    <p:extLst>
      <p:ext uri="{BB962C8B-B14F-4D97-AF65-F5344CB8AC3E}">
        <p14:creationId xmlns:p14="http://schemas.microsoft.com/office/powerpoint/2010/main" val="41526723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altkreis">
  <a:themeElements>
    <a:clrScheme name="Schaltkreis">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Schaltkreis">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altkreis">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Schaltkreis</Template>
  <TotalTime>0</TotalTime>
  <Words>613</Words>
  <Application>Microsoft Office PowerPoint</Application>
  <PresentationFormat>Breitbild</PresentationFormat>
  <Paragraphs>410</Paragraphs>
  <Slides>35</Slides>
  <Notes>1</Notes>
  <HiddenSlides>0</HiddenSlides>
  <MMClips>2</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35</vt:i4>
      </vt:variant>
    </vt:vector>
  </HeadingPairs>
  <TitlesOfParts>
    <vt:vector size="41" baseType="lpstr">
      <vt:lpstr>Arial</vt:lpstr>
      <vt:lpstr>Calibri</vt:lpstr>
      <vt:lpstr>Trebuchet MS</vt:lpstr>
      <vt:lpstr>Tw Cen MT</vt:lpstr>
      <vt:lpstr>Schaltkreis</vt:lpstr>
      <vt:lpstr>Worksheet</vt:lpstr>
      <vt:lpstr>#17  Mission To Twix</vt:lpstr>
      <vt:lpstr>Technische Daten des Videos</vt:lpstr>
      <vt:lpstr>Die größten Herausforderungen</vt:lpstr>
      <vt:lpstr>Glow-Effekt (Landekapsel)</vt:lpstr>
      <vt:lpstr>Simulation des Absturzes</vt:lpstr>
      <vt:lpstr>PowerPoint-Präsentation</vt:lpstr>
      <vt:lpstr>PowerPoint-Präsentation</vt:lpstr>
      <vt:lpstr>Explosion</vt:lpstr>
      <vt:lpstr>Feuer beim Raketenstart</vt:lpstr>
      <vt:lpstr>Planeten</vt:lpstr>
      <vt:lpstr>Unterschiede bei gerenderten Bildern</vt:lpstr>
      <vt:lpstr>Gestaltung des Cockpits</vt:lpstr>
      <vt:lpstr>Vergleich Zeitplanung mit Realem Zeitverlauf</vt:lpstr>
      <vt:lpstr>PowerPoint-Präsentation</vt:lpstr>
      <vt:lpstr>Lessons Learned</vt:lpstr>
      <vt:lpstr>PowerPoint-Präsentation</vt:lpstr>
      <vt:lpstr>Anhang</vt:lpstr>
      <vt:lpstr>Genutzte Musik</vt:lpstr>
      <vt:lpstr>Genutzte Sounds</vt:lpstr>
      <vt:lpstr>Genutzte Texturen</vt:lpstr>
      <vt:lpstr>Genutzte Tutorials</vt:lpstr>
      <vt:lpstr>Planungspräsentation</vt:lpstr>
      <vt:lpstr>Mission To Twix</vt:lpstr>
      <vt:lpstr>Story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Risikobetrachtung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#17  Mission To Twix</dc:title>
  <dc:creator>philip.kittmann@gmx.net</dc:creator>
  <cp:lastModifiedBy>philip.kittmann@gmx.net</cp:lastModifiedBy>
  <cp:revision>39</cp:revision>
  <dcterms:created xsi:type="dcterms:W3CDTF">2015-12-13T15:14:57Z</dcterms:created>
  <dcterms:modified xsi:type="dcterms:W3CDTF">2015-12-13T19:03:41Z</dcterms:modified>
</cp:coreProperties>
</file>